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78" r:id="rId4"/>
    <p:sldId id="28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2" r:id="rId14"/>
    <p:sldId id="279" r:id="rId15"/>
    <p:sldId id="259" r:id="rId16"/>
    <p:sldId id="274" r:id="rId17"/>
    <p:sldId id="260" r:id="rId18"/>
    <p:sldId id="275" r:id="rId19"/>
    <p:sldId id="261" r:id="rId20"/>
    <p:sldId id="276" r:id="rId21"/>
    <p:sldId id="262" r:id="rId22"/>
    <p:sldId id="264" r:id="rId23"/>
    <p:sldId id="263" r:id="rId24"/>
    <p:sldId id="265" r:id="rId25"/>
    <p:sldId id="273" r:id="rId26"/>
    <p:sldId id="266" r:id="rId27"/>
    <p:sldId id="270" r:id="rId28"/>
    <p:sldId id="267" r:id="rId29"/>
    <p:sldId id="272" r:id="rId30"/>
    <p:sldId id="269" r:id="rId31"/>
    <p:sldId id="280" r:id="rId32"/>
    <p:sldId id="277" r:id="rId3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30074-A8F9-4063-BD11-55B9BE4A7695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CACD30F9-5EFD-4D3C-ACAF-98FF1FED6342}">
      <dgm:prSet phldrT="[Texto]"/>
      <dgm:spPr/>
      <dgm:t>
        <a:bodyPr/>
        <a:lstStyle/>
        <a:p>
          <a:r>
            <a:rPr lang="es-ES" dirty="0" smtClean="0"/>
            <a:t>Ética</a:t>
          </a:r>
          <a:endParaRPr lang="es-SV" dirty="0"/>
        </a:p>
      </dgm:t>
    </dgm:pt>
    <dgm:pt modelId="{B6C2407F-6478-4741-8B64-43968283948E}" type="parTrans" cxnId="{4844C2A3-FCCD-4436-B6AA-1DA4ECB662B0}">
      <dgm:prSet/>
      <dgm:spPr/>
      <dgm:t>
        <a:bodyPr/>
        <a:lstStyle/>
        <a:p>
          <a:endParaRPr lang="es-SV"/>
        </a:p>
      </dgm:t>
    </dgm:pt>
    <dgm:pt modelId="{3F1749FC-E3ED-41E2-AF92-60B0792812DE}" type="sibTrans" cxnId="{4844C2A3-FCCD-4436-B6AA-1DA4ECB662B0}">
      <dgm:prSet/>
      <dgm:spPr/>
      <dgm:t>
        <a:bodyPr/>
        <a:lstStyle/>
        <a:p>
          <a:endParaRPr lang="es-SV"/>
        </a:p>
      </dgm:t>
    </dgm:pt>
    <dgm:pt modelId="{DDDB5F03-BD24-4A89-A8EE-47EBFB103819}">
      <dgm:prSet phldrT="[Texto]"/>
      <dgm:spPr/>
      <dgm:t>
        <a:bodyPr/>
        <a:lstStyle/>
        <a:p>
          <a:r>
            <a:rPr lang="es-ES" dirty="0" smtClean="0"/>
            <a:t>Valores</a:t>
          </a:r>
          <a:endParaRPr lang="es-SV" dirty="0"/>
        </a:p>
      </dgm:t>
    </dgm:pt>
    <dgm:pt modelId="{BCA66DC5-F77C-4814-9267-AF203603615C}" type="parTrans" cxnId="{AD9A9DC7-BD93-4E82-B00A-F96CBF4BA72A}">
      <dgm:prSet/>
      <dgm:spPr/>
      <dgm:t>
        <a:bodyPr/>
        <a:lstStyle/>
        <a:p>
          <a:endParaRPr lang="es-SV"/>
        </a:p>
      </dgm:t>
    </dgm:pt>
    <dgm:pt modelId="{AAADA3D6-6759-4A99-89F2-3C59A5719CD6}" type="sibTrans" cxnId="{AD9A9DC7-BD93-4E82-B00A-F96CBF4BA72A}">
      <dgm:prSet/>
      <dgm:spPr/>
      <dgm:t>
        <a:bodyPr/>
        <a:lstStyle/>
        <a:p>
          <a:endParaRPr lang="es-SV"/>
        </a:p>
      </dgm:t>
    </dgm:pt>
    <dgm:pt modelId="{F831218F-E6C1-4C8C-8F0A-032590DC9542}">
      <dgm:prSet phldrT="[Texto]"/>
      <dgm:spPr/>
      <dgm:t>
        <a:bodyPr/>
        <a:lstStyle/>
        <a:p>
          <a:r>
            <a:rPr lang="es-ES" dirty="0" smtClean="0"/>
            <a:t>Servidor Público</a:t>
          </a:r>
          <a:endParaRPr lang="es-SV" dirty="0"/>
        </a:p>
      </dgm:t>
    </dgm:pt>
    <dgm:pt modelId="{E8F4DDB4-62EB-4714-A70E-BB4A4A2A0370}" type="parTrans" cxnId="{0F5277A7-9790-4D46-8E89-4D3DF0026600}">
      <dgm:prSet/>
      <dgm:spPr/>
      <dgm:t>
        <a:bodyPr/>
        <a:lstStyle/>
        <a:p>
          <a:endParaRPr lang="es-SV"/>
        </a:p>
      </dgm:t>
    </dgm:pt>
    <dgm:pt modelId="{9AF90155-A18E-4A2F-B11E-481D34B42C92}" type="sibTrans" cxnId="{0F5277A7-9790-4D46-8E89-4D3DF0026600}">
      <dgm:prSet/>
      <dgm:spPr/>
      <dgm:t>
        <a:bodyPr/>
        <a:lstStyle/>
        <a:p>
          <a:endParaRPr lang="es-SV"/>
        </a:p>
      </dgm:t>
    </dgm:pt>
    <dgm:pt modelId="{18AF58F5-D23B-4A82-AA4A-970C5F3E7870}">
      <dgm:prSet phldrT="[Texto]"/>
      <dgm:sp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s-ES" dirty="0" smtClean="0"/>
            <a:t>Oportunidad para Educación Fiscal</a:t>
          </a:r>
          <a:endParaRPr lang="es-SV" dirty="0"/>
        </a:p>
      </dgm:t>
    </dgm:pt>
    <dgm:pt modelId="{CEBABA84-9156-4CB7-9E38-E7743DE1EA9E}" type="parTrans" cxnId="{0A91AE7D-B5D2-4584-B52A-4067A72ADC46}">
      <dgm:prSet/>
      <dgm:spPr/>
      <dgm:t>
        <a:bodyPr/>
        <a:lstStyle/>
        <a:p>
          <a:endParaRPr lang="es-SV"/>
        </a:p>
      </dgm:t>
    </dgm:pt>
    <dgm:pt modelId="{ED7B045E-DB61-405E-B5B4-A4733C7833CC}" type="sibTrans" cxnId="{0A91AE7D-B5D2-4584-B52A-4067A72ADC46}">
      <dgm:prSet/>
      <dgm:spPr/>
      <dgm:t>
        <a:bodyPr/>
        <a:lstStyle/>
        <a:p>
          <a:endParaRPr lang="es-SV"/>
        </a:p>
      </dgm:t>
    </dgm:pt>
    <dgm:pt modelId="{922417BD-3C1C-405D-B268-A097F0A6A5EE}">
      <dgm:prSet phldrT="[Texto]"/>
      <dgm:spPr/>
      <dgm:t>
        <a:bodyPr/>
        <a:lstStyle/>
        <a:p>
          <a:endParaRPr lang="es-SV"/>
        </a:p>
      </dgm:t>
    </dgm:pt>
    <dgm:pt modelId="{1DE3FC90-A927-44D6-9FE0-43444823AE47}" type="parTrans" cxnId="{02B9C7E4-15FA-4A1B-B42F-1532AC45FAFE}">
      <dgm:prSet/>
      <dgm:spPr/>
      <dgm:t>
        <a:bodyPr/>
        <a:lstStyle/>
        <a:p>
          <a:endParaRPr lang="es-SV"/>
        </a:p>
      </dgm:t>
    </dgm:pt>
    <dgm:pt modelId="{4EF98223-CA48-41AE-A350-C18630516484}" type="sibTrans" cxnId="{02B9C7E4-15FA-4A1B-B42F-1532AC45FAFE}">
      <dgm:prSet/>
      <dgm:spPr/>
      <dgm:t>
        <a:bodyPr/>
        <a:lstStyle/>
        <a:p>
          <a:endParaRPr lang="es-SV"/>
        </a:p>
      </dgm:t>
    </dgm:pt>
    <dgm:pt modelId="{F7ABED32-9F14-4535-8A0A-79083754F9E9}" type="pres">
      <dgm:prSet presAssocID="{53630074-A8F9-4063-BD11-55B9BE4A769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08E6AA0D-EBBC-4B7F-93F3-54983B238565}" type="pres">
      <dgm:prSet presAssocID="{53630074-A8F9-4063-BD11-55B9BE4A7695}" presName="ellipse" presStyleLbl="trBgShp" presStyleIdx="0" presStyleCnt="1"/>
      <dgm:spPr/>
    </dgm:pt>
    <dgm:pt modelId="{4858156D-DAE3-4329-8A76-ECB59F865962}" type="pres">
      <dgm:prSet presAssocID="{53630074-A8F9-4063-BD11-55B9BE4A7695}" presName="arrow1" presStyleLbl="fgShp" presStyleIdx="0" presStyleCnt="1"/>
      <dgm:spPr/>
    </dgm:pt>
    <dgm:pt modelId="{D3A18A61-B8F9-4C6A-A0D7-5340DA361761}" type="pres">
      <dgm:prSet presAssocID="{53630074-A8F9-4063-BD11-55B9BE4A769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2E98DEA-67F3-4535-A141-8990225CAB94}" type="pres">
      <dgm:prSet presAssocID="{DDDB5F03-BD24-4A89-A8EE-47EBFB10381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C954D5B-D083-4D3D-BB30-B448AAFE9F80}" type="pres">
      <dgm:prSet presAssocID="{F831218F-E6C1-4C8C-8F0A-032590DC954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667BC64-FB90-467D-AEC1-F7A65ED2EF98}" type="pres">
      <dgm:prSet presAssocID="{18AF58F5-D23B-4A82-AA4A-970C5F3E787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CE47FEE-E216-4619-B52B-5D780E4398CD}" type="pres">
      <dgm:prSet presAssocID="{53630074-A8F9-4063-BD11-55B9BE4A7695}" presName="funnel" presStyleLbl="trAlignAcc1" presStyleIdx="0" presStyleCnt="1"/>
      <dgm:spPr/>
    </dgm:pt>
  </dgm:ptLst>
  <dgm:cxnLst>
    <dgm:cxn modelId="{B0B5B80E-2E52-4FBC-8A51-881530359372}" type="presOf" srcId="{53630074-A8F9-4063-BD11-55B9BE4A7695}" destId="{F7ABED32-9F14-4535-8A0A-79083754F9E9}" srcOrd="0" destOrd="0" presId="urn:microsoft.com/office/officeart/2005/8/layout/funnel1"/>
    <dgm:cxn modelId="{D6254BB0-3CFF-4CAA-85DC-3289C40480F5}" type="presOf" srcId="{CACD30F9-5EFD-4D3C-ACAF-98FF1FED6342}" destId="{1667BC64-FB90-467D-AEC1-F7A65ED2EF98}" srcOrd="0" destOrd="0" presId="urn:microsoft.com/office/officeart/2005/8/layout/funnel1"/>
    <dgm:cxn modelId="{34FAB8DB-9888-456E-88FD-E3D71AF41776}" type="presOf" srcId="{18AF58F5-D23B-4A82-AA4A-970C5F3E7870}" destId="{D3A18A61-B8F9-4C6A-A0D7-5340DA361761}" srcOrd="0" destOrd="0" presId="urn:microsoft.com/office/officeart/2005/8/layout/funnel1"/>
    <dgm:cxn modelId="{0F5277A7-9790-4D46-8E89-4D3DF0026600}" srcId="{53630074-A8F9-4063-BD11-55B9BE4A7695}" destId="{F831218F-E6C1-4C8C-8F0A-032590DC9542}" srcOrd="2" destOrd="0" parTransId="{E8F4DDB4-62EB-4714-A70E-BB4A4A2A0370}" sibTransId="{9AF90155-A18E-4A2F-B11E-481D34B42C92}"/>
    <dgm:cxn modelId="{AD9A9DC7-BD93-4E82-B00A-F96CBF4BA72A}" srcId="{53630074-A8F9-4063-BD11-55B9BE4A7695}" destId="{DDDB5F03-BD24-4A89-A8EE-47EBFB103819}" srcOrd="1" destOrd="0" parTransId="{BCA66DC5-F77C-4814-9267-AF203603615C}" sibTransId="{AAADA3D6-6759-4A99-89F2-3C59A5719CD6}"/>
    <dgm:cxn modelId="{4844C2A3-FCCD-4436-B6AA-1DA4ECB662B0}" srcId="{53630074-A8F9-4063-BD11-55B9BE4A7695}" destId="{CACD30F9-5EFD-4D3C-ACAF-98FF1FED6342}" srcOrd="0" destOrd="0" parTransId="{B6C2407F-6478-4741-8B64-43968283948E}" sibTransId="{3F1749FC-E3ED-41E2-AF92-60B0792812DE}"/>
    <dgm:cxn modelId="{0A91AE7D-B5D2-4584-B52A-4067A72ADC46}" srcId="{53630074-A8F9-4063-BD11-55B9BE4A7695}" destId="{18AF58F5-D23B-4A82-AA4A-970C5F3E7870}" srcOrd="3" destOrd="0" parTransId="{CEBABA84-9156-4CB7-9E38-E7743DE1EA9E}" sibTransId="{ED7B045E-DB61-405E-B5B4-A4733C7833CC}"/>
    <dgm:cxn modelId="{02B9C7E4-15FA-4A1B-B42F-1532AC45FAFE}" srcId="{53630074-A8F9-4063-BD11-55B9BE4A7695}" destId="{922417BD-3C1C-405D-B268-A097F0A6A5EE}" srcOrd="4" destOrd="0" parTransId="{1DE3FC90-A927-44D6-9FE0-43444823AE47}" sibTransId="{4EF98223-CA48-41AE-A350-C18630516484}"/>
    <dgm:cxn modelId="{5762D54E-59FA-4F50-9D6E-975BB24822CB}" type="presOf" srcId="{DDDB5F03-BD24-4A89-A8EE-47EBFB103819}" destId="{5C954D5B-D083-4D3D-BB30-B448AAFE9F80}" srcOrd="0" destOrd="0" presId="urn:microsoft.com/office/officeart/2005/8/layout/funnel1"/>
    <dgm:cxn modelId="{A878FCF6-AF11-4B97-84FE-172F787AFE1C}" type="presOf" srcId="{F831218F-E6C1-4C8C-8F0A-032590DC9542}" destId="{A2E98DEA-67F3-4535-A141-8990225CAB94}" srcOrd="0" destOrd="0" presId="urn:microsoft.com/office/officeart/2005/8/layout/funnel1"/>
    <dgm:cxn modelId="{6798FBD5-3A4F-4D86-8821-ACCCEA2BD3E2}" type="presParOf" srcId="{F7ABED32-9F14-4535-8A0A-79083754F9E9}" destId="{08E6AA0D-EBBC-4B7F-93F3-54983B238565}" srcOrd="0" destOrd="0" presId="urn:microsoft.com/office/officeart/2005/8/layout/funnel1"/>
    <dgm:cxn modelId="{B35B51C1-FE88-45B4-8B49-6E91CCD98D9C}" type="presParOf" srcId="{F7ABED32-9F14-4535-8A0A-79083754F9E9}" destId="{4858156D-DAE3-4329-8A76-ECB59F865962}" srcOrd="1" destOrd="0" presId="urn:microsoft.com/office/officeart/2005/8/layout/funnel1"/>
    <dgm:cxn modelId="{1ED94B09-9993-4921-BE47-7B3378F4C8E9}" type="presParOf" srcId="{F7ABED32-9F14-4535-8A0A-79083754F9E9}" destId="{D3A18A61-B8F9-4C6A-A0D7-5340DA361761}" srcOrd="2" destOrd="0" presId="urn:microsoft.com/office/officeart/2005/8/layout/funnel1"/>
    <dgm:cxn modelId="{48900AF9-52F5-4526-8482-265F1B0C0E19}" type="presParOf" srcId="{F7ABED32-9F14-4535-8A0A-79083754F9E9}" destId="{A2E98DEA-67F3-4535-A141-8990225CAB94}" srcOrd="3" destOrd="0" presId="urn:microsoft.com/office/officeart/2005/8/layout/funnel1"/>
    <dgm:cxn modelId="{9E1A0ED8-8A06-48A7-BF2E-94951AC0FCB1}" type="presParOf" srcId="{F7ABED32-9F14-4535-8A0A-79083754F9E9}" destId="{5C954D5B-D083-4D3D-BB30-B448AAFE9F80}" srcOrd="4" destOrd="0" presId="urn:microsoft.com/office/officeart/2005/8/layout/funnel1"/>
    <dgm:cxn modelId="{D035684F-2E05-4A6F-9B3F-27BFFFB7F6EC}" type="presParOf" srcId="{F7ABED32-9F14-4535-8A0A-79083754F9E9}" destId="{1667BC64-FB90-467D-AEC1-F7A65ED2EF98}" srcOrd="5" destOrd="0" presId="urn:microsoft.com/office/officeart/2005/8/layout/funnel1"/>
    <dgm:cxn modelId="{C43831D5-8AD5-49A5-B99F-C16B3B7875C5}" type="presParOf" srcId="{F7ABED32-9F14-4535-8A0A-79083754F9E9}" destId="{0CE47FEE-E216-4619-B52B-5D780E4398C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6AA0D-EBBC-4B7F-93F3-54983B238565}">
      <dsp:nvSpPr>
        <dsp:cNvPr id="0" name=""/>
        <dsp:cNvSpPr/>
      </dsp:nvSpPr>
      <dsp:spPr>
        <a:xfrm>
          <a:off x="1248771" y="165099"/>
          <a:ext cx="3276600" cy="11379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8156D-DAE3-4329-8A76-ECB59F865962}">
      <dsp:nvSpPr>
        <dsp:cNvPr id="0" name=""/>
        <dsp:cNvSpPr/>
      </dsp:nvSpPr>
      <dsp:spPr>
        <a:xfrm>
          <a:off x="2574652" y="2951479"/>
          <a:ext cx="635000" cy="4064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18A61-B8F9-4C6A-A0D7-5340DA361761}">
      <dsp:nvSpPr>
        <dsp:cNvPr id="0" name=""/>
        <dsp:cNvSpPr/>
      </dsp:nvSpPr>
      <dsp:spPr>
        <a:xfrm>
          <a:off x="1368151" y="3276600"/>
          <a:ext cx="3048000" cy="762000"/>
        </a:xfrm>
        <a:prstGeom prst="rect">
          <a:avLst/>
        </a:prstGeom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Oportunidad para Educación Fiscal</a:t>
          </a:r>
          <a:endParaRPr lang="es-SV" sz="1800" kern="1200" dirty="0"/>
        </a:p>
      </dsp:txBody>
      <dsp:txXfrm>
        <a:off x="1368151" y="3276600"/>
        <a:ext cx="3048000" cy="762000"/>
      </dsp:txXfrm>
    </dsp:sp>
    <dsp:sp modelId="{A2E98DEA-67F3-4535-A141-8990225CAB94}">
      <dsp:nvSpPr>
        <dsp:cNvPr id="0" name=""/>
        <dsp:cNvSpPr/>
      </dsp:nvSpPr>
      <dsp:spPr>
        <a:xfrm>
          <a:off x="2440032" y="1390904"/>
          <a:ext cx="1143000" cy="1143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Servidor Público</a:t>
          </a:r>
          <a:endParaRPr lang="es-SV" sz="1500" kern="1200" dirty="0"/>
        </a:p>
      </dsp:txBody>
      <dsp:txXfrm>
        <a:off x="2440032" y="1390904"/>
        <a:ext cx="1143000" cy="1143000"/>
      </dsp:txXfrm>
    </dsp:sp>
    <dsp:sp modelId="{5C954D5B-D083-4D3D-BB30-B448AAFE9F80}">
      <dsp:nvSpPr>
        <dsp:cNvPr id="0" name=""/>
        <dsp:cNvSpPr/>
      </dsp:nvSpPr>
      <dsp:spPr>
        <a:xfrm>
          <a:off x="1622151" y="533399"/>
          <a:ext cx="1143000" cy="1143000"/>
        </a:xfrm>
        <a:prstGeom prst="ellipse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Valores</a:t>
          </a:r>
          <a:endParaRPr lang="es-SV" sz="1500" kern="1200" dirty="0"/>
        </a:p>
      </dsp:txBody>
      <dsp:txXfrm>
        <a:off x="1622151" y="533399"/>
        <a:ext cx="1143000" cy="1143000"/>
      </dsp:txXfrm>
    </dsp:sp>
    <dsp:sp modelId="{1667BC64-FB90-467D-AEC1-F7A65ED2EF98}">
      <dsp:nvSpPr>
        <dsp:cNvPr id="0" name=""/>
        <dsp:cNvSpPr/>
      </dsp:nvSpPr>
      <dsp:spPr>
        <a:xfrm>
          <a:off x="2790552" y="257047"/>
          <a:ext cx="1143000" cy="1143000"/>
        </a:xfrm>
        <a:prstGeom prst="ellips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Ética</a:t>
          </a:r>
          <a:endParaRPr lang="es-SV" sz="1500" kern="1200" dirty="0"/>
        </a:p>
      </dsp:txBody>
      <dsp:txXfrm>
        <a:off x="2790552" y="257047"/>
        <a:ext cx="1143000" cy="1143000"/>
      </dsp:txXfrm>
    </dsp:sp>
    <dsp:sp modelId="{0CE47FEE-E216-4619-B52B-5D780E4398CD}">
      <dsp:nvSpPr>
        <dsp:cNvPr id="0" name=""/>
        <dsp:cNvSpPr/>
      </dsp:nvSpPr>
      <dsp:spPr>
        <a:xfrm>
          <a:off x="1114151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2BBF08-FC7E-4780-83B5-879FD1EBA170}" type="datetimeFigureOut">
              <a:rPr lang="es-SV" smtClean="0"/>
              <a:pPr/>
              <a:t>28/08/2013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DB3F9C-D446-4EA3-A374-0DF6AAC28E35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v/url?sa=i&amp;rct=j&amp;q=investigacion%20cientifica%20el%20salvador&amp;source=images&amp;cd=&amp;cad=rja&amp;docid=OKzpdTBgw_AjSM&amp;tbnid=b6WC6JifQtI2AM:&amp;ved=0CAUQjRw&amp;url=http://www.ues.edu.sv/content/inauguran-semana-del-estudiante-de-qu%C3%ADmica-farmacia&amp;ei=bc4bUs6tPNTJ4AOd0YGoCQ&amp;bvm=bv.51156542,d.dmg&amp;psig=AFQjCNFcWeik9HeBdJ8Lj_bzKWlk8HVrlA&amp;ust=13776402195539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v/url?sa=i&amp;rct=j&amp;q=investigacion%20cientifica%20el%20salvador&amp;source=images&amp;cd=&amp;cad=rja&amp;docid=Gwx7FAaBWqM9OM&amp;tbnid=es1DO6iiPwmvXM:&amp;ved=0CAUQjRw&amp;url=http://www.elsalvador.com/mwedh/nota/nota_completa.asp?idCat=47655&amp;idArt=6636877&amp;ei=Mc4bUqXnL8_j4AOIy4FI&amp;bvm=bv.51156542,d.dmg&amp;psig=AFQjCNFcWeik9HeBdJ8Lj_bzKWlk8HVrlA&amp;ust=137764021955396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v/url?sa=i&amp;rct=j&amp;q=profesor%20el%20salvador&amp;source=images&amp;cd=&amp;cad=rja&amp;docid=MlfCJZDuwQWgmM&amp;tbnid=xM97CREPxkFpiM:&amp;ved=0CAUQjRw&amp;url=http://www.elheraldo.hn/Media/Fotogalerias/Pais/Default/Maestro/Aclaracion&amp;ei=RtIbUrjTK_LC4AOz8oHYBQ&amp;bvm=bv.51156542,d.dmg&amp;psig=AFQjCNFJqxFinLZPBeTSM39oViLQFDPAzQ&amp;ust=13776412954936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m.sv/url?sa=i&amp;rct=j&amp;q=profesiones%20el%20salvador&amp;source=images&amp;cd=&amp;cad=rja&amp;docid=MsIum4t2hkEQbM&amp;tbnid=KQqNW0nEwucucM:&amp;ved=0CAUQjRw&amp;url=http://formacion.universiablogs.net/2011/09/29/carreras-con-mayor-demanda-y-las-prometedoras-%C2%BFcual-elegir/&amp;ei=htEbUtCfFPba4AOwzoDgBg&amp;bvm=bv.51156542,d.dmg&amp;psig=AFQjCNEN-yQDh4hmYA5D5ROo2Lo8Gwtjeg&amp;ust=137764071355235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v/url?sa=i&amp;rct=j&amp;q=universidades%20el%20salvador&amp;source=images&amp;cd=&amp;cad=rja&amp;docid=1C8LWWJBnSkhHM&amp;tbnid=ClLlayhGOKH-3M:&amp;ved=0CAUQjRw&amp;url=http://www.empleare.com/ranking-web-de-universidades-en-el-salvador-julio-2010.html&amp;ei=r9IbUqXbNKfC4AP9_YAw&amp;bvm=bv.51156542,d.dmg&amp;psig=AFQjCNGWrLs4XO9ZMiStajzt3jjHBE-aAA&amp;ust=13776415125131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v/url?sa=i&amp;rct=j&amp;q=Autonomia%20educativa&amp;source=images&amp;cd=&amp;cad=rja&amp;docid=MV9PSOF9mogE4M&amp;tbnid=yFR77PIjww2DlM:&amp;ved=0CAUQjRw&amp;url=http://www.calidadeducativa.edusanluis.com.ar/2011/01/resultados-educativos-y-autonomia-un.html&amp;ei=VtQbUrf5GOza4AOlzID4AQ&amp;bvm=bv.51156542,d.dmg&amp;psig=AFQjCNGjj_MaLYHTf11CzxR0JNCKWiM7cg&amp;ust=13776419049478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Mario.juarez@mh.gob.sv" TargetMode="External"/><Relationship Id="rId3" Type="http://schemas.openxmlformats.org/officeDocument/2006/relationships/hyperlink" Target="http://www.mined.gob.sv/index.php/servicios/descargas/viewcategory/11-informacion-estadistica-de-educacion-superior.html" TargetMode="External"/><Relationship Id="rId7" Type="http://schemas.openxmlformats.org/officeDocument/2006/relationships/hyperlink" Target="mailto:Wendy.gonzales@mh.gob.sv" TargetMode="External"/><Relationship Id="rId2" Type="http://schemas.openxmlformats.org/officeDocument/2006/relationships/hyperlink" Target="http://www.mined.gob.s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mir.ramirez@mh.gob.sv" TargetMode="External"/><Relationship Id="rId5" Type="http://schemas.openxmlformats.org/officeDocument/2006/relationships/hyperlink" Target="mailto:zulma.perez@mined.gob.sv" TargetMode="External"/><Relationship Id="rId4" Type="http://schemas.openxmlformats.org/officeDocument/2006/relationships/hyperlink" Target="mailto:Luis.guillen@mined.gob.sv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v/url?sa=i&amp;rct=j&amp;q=profesiones%20el%20salvador&amp;source=images&amp;cd=&amp;cad=rja&amp;docid=t2oXQjAMWEzJaM&amp;tbnid=XUwkZHaj9ab7LM:&amp;ved=0CAUQjRw&amp;url=http://blogs.laprensagrafica.com/litoibarra/?p=2166&amp;ei=WtAbUsGrKbLj4AOktYBQ&amp;bvm=bv.51156542,d.dmg&amp;psig=AFQjCNEN-yQDh4hmYA5D5ROo2Lo8Gwtjeg&amp;ust=1377640713552357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hyperlink" Target="http://www.google.com.sv/url?sa=i&amp;rct=j&amp;q=bandera%20costa%20rica&amp;source=images&amp;cd=&amp;docid=5LTJRM0FbMaNMM&amp;tbnid=3ePOQXKhzSutKM:&amp;ved=0CAUQjRw&amp;url=http://es.m.wikipedia.org/wiki/Archivo:Bandera_de_Costa_Rica_de_1848.svg&amp;ei=btgbUpS8Du-v4AOXkICIBA&amp;psig=AFQjCNHr17NJ_HOKcqdpj0MeHYpBCyPMlw&amp;ust=13776429819030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v/url?sa=i&amp;rct=j&amp;q=bandera%20brasil&amp;source=images&amp;cd=&amp;cad=rja&amp;docid=2-n5TkaWVvczxM&amp;tbnid=SD1PSSNztxGSFM:&amp;ved=0CAUQjRw&amp;url=http://gerauldine.blogspot.com/2013/05/bandera-escudo-e-himno-de-brasil.html&amp;ei=zNcbUtrcCMfd4APEw4DwDg&amp;psig=AFQjCNG1jeYaU415SQJd6VI0aVcUZrFOlA&amp;ust=1377642825444232" TargetMode="External"/><Relationship Id="rId5" Type="http://schemas.openxmlformats.org/officeDocument/2006/relationships/image" Target="../media/image33.gif"/><Relationship Id="rId10" Type="http://schemas.openxmlformats.org/officeDocument/2006/relationships/image" Target="../media/image36.jpeg"/><Relationship Id="rId4" Type="http://schemas.openxmlformats.org/officeDocument/2006/relationships/hyperlink" Target="http://www.google.com.sv/url?sa=i&amp;rct=j&amp;q=bandera%20guatemala&amp;source=images&amp;cd=&amp;cad=rja&amp;docid=__ZIBfVWDk1N6M&amp;tbnid=xnTzx6OXM0GkZM:&amp;ved=0CAUQjRw&amp;url=http://www.banderas-e-himnos.com/bandera-guatemala.html&amp;ei=DtgbUqzvCMe64APjvYHABQ&amp;psig=AFQjCNEDq7FPO44HvfaiAbcJXZvXQ0Y1pQ&amp;ust=1377642880023051" TargetMode="External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612722" cy="496855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7544" y="5805264"/>
            <a:ext cx="6130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Bienvenidos Hermanos.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51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1143000"/>
          </a:xfrm>
        </p:spPr>
        <p:txBody>
          <a:bodyPr/>
          <a:lstStyle/>
          <a:p>
            <a:pPr algn="ctr"/>
            <a:r>
              <a:rPr lang="es-SV" sz="2400" b="1" dirty="0" smtClean="0"/>
              <a:t>Que se esta haciendo para cambiar tal situación</a:t>
            </a:r>
            <a:endParaRPr lang="es-SV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300" b="0" dirty="0" smtClean="0"/>
              <a:t>Se ha creado una oficina integrada para grandes contribuyentes,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300" b="0" dirty="0" smtClean="0"/>
              <a:t>Se esta capacitando al personal en atención al cliente,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300" b="0" dirty="0" smtClean="0"/>
              <a:t>Todos los servicios de la Administración Tributaria pueden ser solicitados por Internet,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300" b="0" dirty="0" smtClean="0"/>
              <a:t>Declaración Sugerida en Renta,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300" b="0" dirty="0" smtClean="0"/>
              <a:t>Educación Fiscal, ha elaborado  dos módulos técnicos, los cuales tienen como objetivo primordial el informar sobre obligaciones formales y sustantivas no perdiendo de vista la integración de los tres ejes de Educación Fiscal,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SV" b="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SV" b="0" dirty="0"/>
          </a:p>
        </p:txBody>
      </p:sp>
    </p:spTree>
    <p:extLst>
      <p:ext uri="{BB962C8B-B14F-4D97-AF65-F5344CB8AC3E}">
        <p14:creationId xmlns:p14="http://schemas.microsoft.com/office/powerpoint/2010/main" xmlns="" val="12882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24744"/>
            <a:ext cx="7520940" cy="48965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SV" b="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b="0" dirty="0" smtClean="0"/>
              <a:t>Se </a:t>
            </a:r>
            <a:r>
              <a:rPr lang="es-SV" b="0" dirty="0"/>
              <a:t>esta trabajando en diplomados </a:t>
            </a:r>
            <a:r>
              <a:rPr lang="es-SV" b="0" dirty="0" err="1"/>
              <a:t>on</a:t>
            </a:r>
            <a:r>
              <a:rPr lang="es-SV" b="0" dirty="0"/>
              <a:t> line para contribuyentes </a:t>
            </a:r>
            <a:r>
              <a:rPr lang="es-SV" b="0" dirty="0" smtClean="0"/>
              <a:t>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b="0" dirty="0" smtClean="0"/>
              <a:t>Implementación de tecnología avanzada (Aduana)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b="0" dirty="0" smtClean="0"/>
              <a:t> Se cuenta con estudiantes universitarios, en plan denominado Fortalecimiento del Capital Humano.</a:t>
            </a:r>
            <a:endParaRPr lang="es-SV" b="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b="0" dirty="0" smtClean="0"/>
              <a:t>Atención personalizada a contribuyentes en Gestión de Cartera por parte de los Auditores tributarios,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SV" b="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1143000"/>
          </a:xfrm>
        </p:spPr>
        <p:txBody>
          <a:bodyPr/>
          <a:lstStyle/>
          <a:p>
            <a:pPr algn="ctr"/>
            <a:r>
              <a:rPr lang="es-SV" sz="2400" b="1" dirty="0" smtClean="0"/>
              <a:t>Que se esta haciendo para cambiar tal situación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736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es-SV" sz="2800" b="1" dirty="0" smtClean="0"/>
              <a:t>Implementación </a:t>
            </a:r>
            <a:r>
              <a:rPr lang="es-SV" sz="2800" b="1" dirty="0" smtClean="0"/>
              <a:t>de los </a:t>
            </a:r>
            <a:r>
              <a:rPr lang="es-SV" sz="2800" b="1" dirty="0" smtClean="0"/>
              <a:t>NAF</a:t>
            </a:r>
            <a:r>
              <a:rPr lang="es-SV" sz="2800" b="1" dirty="0" smtClean="0"/>
              <a:t> </a:t>
            </a:r>
            <a:r>
              <a:rPr lang="es-SV" sz="2800" b="1" dirty="0" smtClean="0"/>
              <a:t>en </a:t>
            </a:r>
            <a:r>
              <a:rPr lang="es-SV" sz="2800" b="1" dirty="0" smtClean="0"/>
              <a:t>El </a:t>
            </a:r>
            <a:r>
              <a:rPr lang="es-SV" sz="2800" b="1" dirty="0" smtClean="0"/>
              <a:t>S</a:t>
            </a:r>
            <a:r>
              <a:rPr lang="es-SV" sz="2800" b="1" dirty="0" smtClean="0"/>
              <a:t>alvador</a:t>
            </a:r>
            <a:endParaRPr lang="es-SV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16832"/>
            <a:ext cx="7520940" cy="4488612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	</a:t>
            </a:r>
            <a:r>
              <a:rPr lang="es-SV" sz="1800" b="0" dirty="0" smtClean="0"/>
              <a:t>En nuestro caso el ejecutar el proyecto </a:t>
            </a:r>
            <a:r>
              <a:rPr lang="es-SV" sz="1800" b="0" dirty="0" smtClean="0"/>
              <a:t>traerá </a:t>
            </a:r>
            <a:r>
              <a:rPr lang="es-SV" sz="1800" b="0" dirty="0" smtClean="0"/>
              <a:t>beneficios colectivos para nuestro país, </a:t>
            </a:r>
            <a:r>
              <a:rPr lang="es-SV" sz="1800" b="0" dirty="0"/>
              <a:t>	</a:t>
            </a:r>
            <a:r>
              <a:rPr lang="es-SV" sz="1800" b="0" dirty="0" smtClean="0"/>
              <a:t>pues habría un aumento en la recaudación Fiscal, ya que la ciudadanía estaría mas informada de sus derechos y obligaciones, así como del sentido social de los impuestos, todo esto trabajando de la mano con el Ministerio de Educación.</a:t>
            </a:r>
          </a:p>
          <a:p>
            <a:pPr algn="just"/>
            <a:endParaRPr lang="es-SV" sz="1800" b="0" dirty="0" smtClean="0"/>
          </a:p>
          <a:p>
            <a:pPr algn="just"/>
            <a:r>
              <a:rPr lang="es-SV" sz="1800" b="0" dirty="0"/>
              <a:t>	</a:t>
            </a:r>
            <a:r>
              <a:rPr lang="es-SV" sz="1800" b="0" dirty="0" smtClean="0"/>
              <a:t>En conclusión con los NAF se dan dos clases de compromisos: primeramente la responsabilidad de la Administración Tributaria en formar  y concientizar  a los futuros profesionales  y como segundo compromiso el de ellos  en contribuir con los conocimientos en la formación ciudadana a través de un proceso de  colaboración y coordinación con la Dirección General de Educación Superior.</a:t>
            </a:r>
          </a:p>
          <a:p>
            <a:endParaRPr lang="es-SV" dirty="0" smtClean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653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96752"/>
            <a:ext cx="8012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Sistema Universitario en El Salvador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866" name="AutoShape 2" descr="data:image/jpeg;base64,/9j/4AAQSkZJRgABAQAAAQABAAD/2wCEAAkGBhQQEBQUEBQUFBQUFhQYFBUQFBQUFBQWFRAVFRUUFRYXHCYeFxojGhQXHy8gIycpLCwsFR4xNjArNSYrLCkBCQoKDgwOGg8PGikkHyQpKTQsLC4pLCwtLSwsLSksLCwsLyksKSopLCksLCwtLCwsLCksLCwtKSwsLCksLCksLP/AABEIALABHgMBIgACEQEDEQH/xAAcAAABBQEBAQAAAAAAAAAAAAAAAwQFBgcCAQj/xABOEAACAQMCAgYGBQcHCwQDAAABAgMABBESIQUTBhQiMUFRBzJhcYGRI0JyocEzUmKCkrHRFUNUc6Kj8BYXJERTY5OUsrPTNMLS4TWDhP/EABoBAAIDAQEAAAAAAAAAAAAAAAACAQMEBQb/xAA2EQABBAEDAAgDBwQDAQAAAAABAAIDERIEITETIjJBYXGBoVGx4QUUQpHB0fAjUnLxYpKiFf/aAAwDAQACEQMRAD8AvXFOHyvxeWS2fTPDZ2pRWJ5Uoa5vNcMo8m0jDDdSAdxkFyeNPxL6C3EsAG17IwKSQb9q1jb/AGrfnrkKpDA5ZDUlb2Tjic0pU8trW2RW2wXS4umZfPYSKfjU2FxVpf8ARRSpXRBok4VYCRCw5qrGFPqvz3CMcncD4/GpmTpRmeWGG3nleFlD6OWqANEJFYO7gHv06fWyO4AgmK4NwiZOH2MbxkPHPG0inGVUTuxJ3x3EH41M8GtXS4vWdSFkmjaMnHaUWcCEjH6SsN/KpdRLifH5oTS/47bzWQlmjdo+fDG0TACSOcXkcaq4DYykukkgkELkZGMvLzjxWV44YJZ2jUNJyjEoXUMqmZXXLEb4G2O8jIzDcW4PK9tcKsZLPf28qgY3jS5tXZxv3ARsf1aW6SQqZXZILxZwgEVxZ6RzDpYqjHXpIUk7Trp7W3fU02vz/RCc8Q45MtzbqkExR+YSMwDmYiBGzSArgncHHdTu96QaJVhjhlmmKB2jj5Y5SEkBpXdgq5IIABJOk4BAJDK7adOoyzRmR41YXPVl1hZHt8Myr6xTWCNskZHhk0y4hw4C7NzLavNFPFEG0jM1u8evZ4w3bQh/qZIYHYg5CgDvQpUdLIxBNLIkkZtsc+KUIJI8qGGSGKEFWB1BiO/fY13/AC3zCwNvPySjkTHQEcKuSMa9a6hnBKjOPDbMVNwxXtboW9o8JkCAcwKHn0nOdOokKASO1g7nbzs96hMTgDJKMAPMlTioOI4Qooceiht7blxyNzY06vBGA0pURBgN20qFXGWZgBtvuMqWvSIGZYZ4pLeR9XKEvLZJdK6mCPGzDUBk6Tg4BIBAJqJXh80HUJ1iaQwWxgmhUrzFEiwEumohWKtDgrncMcZIAK9xzL25tSsMkUNtKZmknXls78iWFYo4z2sfSlizADsgDOThsW/NCs2ago+lBky1vbXE0QOOanJVXwxVjGJJFZ1BB3xgj1dVTciZUjzBHzFVfgF3LZW0drLbTu9vGsaPbqrxzrGulHViwEZIAyJNOCTuRvSNApBSHRPjC23COHDS8kkkEKxRQgF5GEOo41EKoABJZiAPPcVOWHHxJMYJYpIJgutUl0ESICAXjdGZWwSARkEZGRggmq23RqSOz4Y8lu0z2tvyprcMokAkSIM8eWCs6tENiwyrNg5wDOcHt4TcBobKWPSjfTzKI8amGYlVm5hJwCTpC9kb+FO4N3PmhS3HP/Sz/wBVL/22qpcLseD8iLXBYluXHqLW8JJOgZJOjc5q38XiL28yqMs0cgAHiShAHzpjwziJSCJWhnDLGikaAdwgB8fOla4gbIK7v+PCKVYIopJ5SoYxw6By4ydIeRnZVRSQQBnJ0nAODiBtOOcu74lcTQyxCCztXeNuWXKxNfOShVypyBtv78VJXBltrx5hC8sM8cQYwgNLC8Wv1kzl0YP9XJBB2wchg/DZbyTiWY5IEubOG3ieYKNTabsM+gMWAHOXZsH2U7ca38N/UIVkveKLFAZmDFQqtgY1YbGO848aQ4jx8RSrDHHJPMy6+XDo7EerTzJGdlVFzkDfJ0tgHBxA3/EbieyEIsp1mKxrIr6BHHpK62EucSjsnTpyTkZC74kLpZLa+kuBE8sM8MUbGEBpIWgeZgSmdTowm+rkgr3b5ChgHKFIjir8oObaYOW08rMJfvPaLB9AXAzkt8M7V5w7jYleWN0aGSEIXSUoew4bRIGRiCp0OO/OUO1RvGb6aWOIxx3McRmIn0KBcGIRMQyKG1qpfSDga8ZwB3iKs+ENJcX8YhuYYbm0hhSaVgx2W6DPlpGcH6VcA7+JAqQ0EG/5uhTtn0nabQ8NrcSQuyhZgYFVkb+eCPIHMfjnTkjcAg11acSt4jfSY5Qhmzcu57LOLOBuYNztyzGPDdTt4lHhPGpUjjintZ1lXQjcpVeE4KoZEk1aRH9bDYbA9XO1Mbro9LNHxJAAjS3UU0Bc9hzDbWZXVjJCGSAo22cZqKF1x/tC44rxNZGiuLu1ultom1gyCHlo2RouZ4lcyYUd2V7GSzAEArMcT6TLDNFCsUs0k0byRiAIQVR41bUzMFUfSA5JxtjOSoLK+45PNA0cdlOs8ismmYRiGMsCuuSYMUdB39jUxGOz5KW3B3jvrUgFo4bGaEyHHrma00g+OSImPwpttr8e/wDn1UKQ4VxoTvJG0bwyxaS8cugtpfVokUoxVlbS2CD9Ug4NSdQttZOOJTylTy2trVFbbBdJ7pnXz2EiH9apqqnVeyZFFFFKhFFFFCEUUUUIRRXLNXmuppRa7orjXRropFruiuNdGuikWu6K410a6KRa7orjXRropFruiuNdGuikWu6K410a6KRa7orjXRropFruiuNdGuikWu6K410a6KRa7orjXRropFruiuNdGuikWu6K410a6KRa7orjXRropFruiuNdGuikWu6K410a6KRa7orjXRropFruiuNdeqaKRaRnfBpPmVxevhvgKb82rQ3ZUudRTvmUcymnNo5tTilzTvmUcymvNrzm0YozTvmUcymnNo5tGKM075lHMppzaObRijNO+ZRzKac2jm0YozTvmUcymnNo5tGKM075lHMppzaObRijNO+ZRzKac2jm0YozTvmUcymnNo5tGKM075lHMppzaObRijNO+ZRzKac2jm0YozTvmUcymnNo5tGKM075lHMppzaObRijNO+ZRzKac2jm0YozTvmUcymnNo5tGKnNO+ZRzKac2jm0YqM075lL27ZzUbzaeWLZB9/4UrhQTsdZTXiLdv4D8aba6W4ofpPgPxppqq5g6oWd56xSuujXSWqjVTUkySuujXSWqvVBPcCfdRSLSmqjXXXVCBlyqDzcgUi17AvfIXP+7G3z7qjnhSdudkprr0HPdv7qIeJRfVQfrHNSMV4CPL3UriR3J2gO70xEDH6p+VdG2Yd4x7yB+NK3dmzjZ2+DGqvxTo2G3IyfM99NHTuTXoq5i6MW1t+tfoVOvKi+tJEPtSIPxojcOuqN0kXOC0TBwD5EjurO7/o6y9wzTPh17NZya4WKn6ykZVx5MviPv8q2/c7FsdZXK/8Ap4uxlYR62tQ10a6jeC8fivRhPo5gO1Ex2PmYz4j2U+OxwayFpBo8rqNeHtyabCU10a6S1UaqilOSV10a6S1UaqKRklddGukHmA7yB7zio/ifSSC2IErbnfCgsQv5zY7hUEgblKXhu5Kl9dGuq/c9JC8phs4xPIAC7FtMMYPdqffJ9gpWF75GzNHBIniIC6yL7g+z/MVil+0NPE/Bzt10m/Z85ZmaFiwCQCfT96vuU3ro10iHzXuqtjS14DmmwVgNg0Urro10lqo1U1KMkrro10lqo1UUjJK66NdJaqNVFIySuujXSWqjVRSMkrrqQ4Ydj7/wqK1VJ8JPZb3/AIVXIOqrYj1k04ufpP1R+NMtVedJuP2dtJ/pVysbaQeWAWlIycEIuTg4Ph4VTeI+mG1jyLW2kmPg05EaH4bt8wKtja5zRQKrkb1iSQFdY0LeqCfcM11chYV1XEkcK+cjgE+4Z391Y7xX0r38+yyLAm/Zt1C7eRdst8QRVbPEmdtUjM7HvZ2LMfex3NaW6dx7Rr3Wd8jWjq7+y2q66e2ce0Qe4bzP0cefed/uNRF36QbiTaMpCvlGozj2s2fuxWbw31Pob321sj00TeRfmuRqNRqHbA0PDb6qyPxF3Op3Zj5uxY/fTu34pjvphwfgtxc4MMTspx2yNKe8M2AfhVw4b6NXODPKF/RiGo/tHYfI00ssDBTiFih0mre62A+Z+qZ2/EfbUxYXjN6gZvsgn91TfD+h9tD3R6j5yHUfl3D5VMKgAwAAPIbVyZdSw9kL0um0UzR/UcPRRtmkviMfaP8ACnxgyO1j4UrXuaxF1rqNYAKTGTg0bd4JpBui9sfWiVvtEn8alaKkSPHBKUwxu5aD6KMj6NWykEW8WQQQdC5BHcQT406urISDfY+BH+N6VkuVX1mA95FMp+PwJ60g+AY/uFSM3G9yoIijFbAegUbcW7RnDfAjuNJaqVuOm1mQQzMR/Vv/AAptb3Ec6l7Z9ar6ykEOnvU749tawHgddpHoueXxONRvB8Ad0pqqN47xxbWPUe07bRoO9m/gPE17xPiyW8Zkc7DYAd7N4KPbVKaR5pDNN659VfCNfBRWXV6kQN8VS957LefkuZ42nJe5PMc+GTpQfmoPCvYbVUBCqBnv8c+w58KVorzTpHONkqAxo7lN9AeILDKbZwAJCWif844AMbHxIA293urQpYABWPTxahscMCCrDvVgcgj41cuG+kCI2wa6dY5VyrrvlmH1lUbkHv27t6V2GDiW2SutoJXyPEO5Pd5fD0+Sk7nKy7nssAAPJgWJx7x/0UaqirHi5vG5qgrCB9HrGGdjkM+PzdJAHnk1Ia6732PHIzStDxXNeVqPtEYzlveAL8/5yltVGqkddGuurS59pbVXmqktdGuikWltVGqkddGuikWldVGqktdGuikWltVS3BT2W9/4VB66meAnst7x+6qph1VfAeusY9NP/wCV/wD54f8Arlqi1vfS30WLxG86xJcNGvLSPRGiluwznVrYkfX7tPhXXDvQ3w+LBdZJiPGaQ4PvWPSp+VaY9VGyMDwUyaZ73krAlGSFG7HuA3J9w8asfCfR3f3ONFu6Kfrz/RL8m7XyBr6E4bwK3thi3hiiH+7RV+ZA3p/Vb9cfwhM3RtHaKyPg3oLOxu7nH6Fsvd/+x+/9mr5wfoHZWmDFApYfXlzI+fMF86fhip+vayPnkfyVobDG3gLzFGKQvuIRwIXmkSNB3tKyoo+LHFUvjPplsYMiIvcMP9iuE/4j4BHtXVSMjc/shWOc1vJV7zXEs6oMuQoHeWIA+ZrD+K+mq7lyIVjt1/R+kf8AaYY/s1WrjpBLO2qaR5D5yMWx7gdh8K2R6F7u0aWGbXBnZFrd77p7aRbCTmHyhGr+16v31DTekzJ+jiwPN2yf2R/GsnhvafRXldCPQwjndcLUfaWqPZIHkP3Wn2/S9pO9h7lAH/3Uta8az4/Oss4eJJTiFXcjH5NSxHvx3VbOH8JuV/KmOIf72QaseYVcn54qqbTRN4ICt0uvnees0nx7ldhIkg3pnecEDd29MoJY09aVn/q0x97U5HSBV9VGP2mx+6sGDmnqLsGSNw69fzyUBxHo2D4VBfyfLA4eFmVl7ivf7vIj2GrjfdLBGpd1jVR4tk/AeZ9lQMPTa6mbUgSKL6oMY1t+kckgCrH686dv9TfwXLl0mnkf1CQfiAvJLccRZTIrRXCA6QQ3IlJ3z3dh/u/CJuLNo2KyKVYd4P8AjcVOt0ouj/OfJE/hTK+v5Z8c1tWO7KqCPiBXnNXLFM7NgI+S3NjDW0TZ+NVfmorRRop1yqOVWGkYpropANyZVl06kPZlXGoFD9bHmMA/CpHlUcqrI3GNwcErmE8Gip214rDJtHIjexWGflTrXVQm4Wjd6gHzXZgfMEU74RxN45BDOdQb8lIe84+o/t8jXodNr2ynFwoql2Te1+asmujVSWujVXUpRkltdGqkddGuikZJbXRrpHXXmqikZJfXXmuktdGuikZJXXU90dPYf7Q/dVc11YOjJyj/AGh+6qJx1Fp0xuQKaorJfSf0+vLK+5FtIqJyY3/JozamZwd2B27I8KoN30+4hKMPdzfqMI/+2BVceje8B1hbX6lrDivpSWdUGWIUebEAfM1X+Jekbh9vnXdRkjvWImVh+rGCa+cbm5eU5ld5D5yszn5sTSdaG6AfiKoOs+AWzcW9OsK5FtbySkdzSssSH5am+4VTeLel7iE+QjpbrnYQINWPIu+o/EYql0IpY6VBLHuVd2PuA3NaW6aJvd+aodqJHJS6unlbXM7yP+dK7SNjy1MSaTqwcO6AX04BW3dF/PuMQqPaeYQ2PcDU7wr0ZxFwlzfR68EmKzUyMQPzZXwuR4jSal08TDiXC/gq+jcd3e6oVSPCOj9zdn/RYJJR+ci4Tvx+UbCD4mtd4b0QsbbBitVkcY+kuyZmyO5gp7Cn7IFS01xI4wWOPzR2V92BtSmcnsj80YsHO/kqDwz0WyLveXMcX6EOZpMe07Kp+dWSz4BZwfk4TK35902v+7GE+6pLq1HVqTInk/oqz/xaB7/NDX7kaQdKjuVAEUDy0rgUhqpfq1NeJXK28Zd8+AVR6zMe5VHmaW2tFpHZckrp5goJYgAd5JwB8aipOPmQlbVDIfF27MQ+P1vcK7teBSXB5l53d6QKeyvlr/Ob/HsE0lmAAAAAO4AYArlT65x2jHqrY9M9+7th7/RV1ODM7B7lua47h3Rp7FXx+NP+r1KdWr3qtch7XPNu3W1kTWCmhRXV6Or1KdVo6tS9EU+Ki+r0dXqU6tR1ajokYqL6vR1epXq1edWo6JGKi+r034hw3mRkDZhuh/Ndd1P+POp3q1edWoEZBsKHRhwoqO4bf82JX7iRhh5MNmHzFOddR1zbNaSPKFLQSHVIqjLRNjeQDxU+NSsKB1DIQykZBG4Ir1GnnbIwfHvXKLHNOJSeuvddLdWo6tWiwjEpDXRrpfq1HVqLCMSkddea6X6tR1aiwjEpHXVk6KnsP9of9NQPV6sHRlMI/wBofurPqCMFq0jSJQqJ6R/R1dX99zoGtwnJjT6aRkbKs5Oyo23aFV+D0KXR9ee1X7LyP/7BW2XMY3ZiAANydgB7TTFb6AxtIssbRoCXdXVlUAZ3IO1VN1T2tDbW6SJhdZHusth9CDZ7d7GB5JA7H5lxj5VKW/oZtFIMk9y/sURoD81J++rlH0hg25vMgyMr1mNoww8MMRgn9HOr2Un9NdZ0BreAg9thi4kz3FFP5Jfaw1exe+lOrcfxKvFn4QCq0/RPhVqSot+dKRkRyyPK7eX0ZOlR7SAKfWAmjTCLDbg/UtYlQKPLV3sfbt7qn+H9HooFxEgGfWPe7nzdjux9pp11EVhmkkl2J91a2N3J9lULnhbSHMjM5/TJb5Z7qbTdGww8VI3Vl2ZT4FT4Grx1EUhywfUVn9q4C/tMQD8M1j+70bQ6Fp5VXR7mLtSFZkGNQWPTKB4lcHDEd+nG/hU5bqsihkIZT3FdxTp00/lI2VfzhpZR79JyPeRioxOGi6ndIyVtlP05Q4W4k2PLBH1QMayPWyF3wa3xTPbs7dUGEN7P5J1HEreqQcd+kg4+Vd9VpS/6GW8qgBOUyjCPb4iZPdgY+6oae24hY+pi/h8A3ZnTyyRnWPbufdV/TnvCh0ZZyNvDf25Tnil7HbKGlPrHCKoy7t4Kqjcn+NIcN4G7uJ7kDmfzcfesCn97nxb4Cl+jHRaUv1q/Oq4bOhDgrApPcoGwO/w9+TVp6qKqe90nPCeKEu6zh5D91DdVo6pUz1WjqoqrBasFDdVo6pUz1YUdWFGARgobqlHVamerCjqoowCMFDdVo6rUz1YUdVFGARgobqlHVKmerCjqoowCMFDdUo6pUz1UUdWowRgobqlVy94c9ixlhUvbk5mhXcx+ckQ8vEr/AIF86sKOrVLQWmwq5IA8KlrxQynTaRNL5yPmKEfrkZY+xQaXs52MnKnQRyblNLakkUd5RiBuPFSAR3929W3q1IXfCUlXD+BDKVOGRh3Mp8CP4g7EirxK+7tVfdiN7UT1WjqtOY7e5RtLLFMvg4YxP37Bk0lSceII9wpbWw9aGQe0cth9z5+6rOmQIgmHVaOq0+F3H461+1FKo+ZXFdLdQn+dj/bUfjU9MjoQo/qtSnCItKt7/wAK7SJW9VlPuINOIYtNI+TIUrY4sTa4vOHxzACVFcA5AcZGfPB2pA8Bt9QbkxalwQQigjByPDwO48jVV6ZelFeG3QgaBpCY0k1K4UYZnXGCP0D86gf8/sX9Ff8A4q/wqW6aRwsBM6SMGnVa1YrRpqJ6KdIBf2kdyqlBJrwpIbGiVk7x3+rn40w6cdNRwuOJ2iMvMcrhWC4wpbO49lVhji7EDdWlwAy7lZcUYqM6M8cF9aRXAQoJAx0k5I0uy9/6tSlKRRoqQb3XhFAFe0VCleYriKBUGFAUeSgAb7nYVF9KOlMPDoObcE4zpREwXkbGQqgkb4B3OwxWef5/l5mDadn+vHMx9jRjPxq5kEkgtoVbpGNO5Wt15iojot0nj4jbieEOq6ipWQAMrAAkbEg943BqYqogg0U4IIsIoqk9NPSfHw24WExNKxQO2lgukMxCjcHJOkn5edTfQ/pSnErYTopTtMrISGKMp7iR5qVb3MKcxODciNkoe0nG91N1F8e4g8KqUBwdWSsZkPZjLKgGQFLEYyxxtjvYVKVUOnPpCXhbQq0LS80OQVcLp0FBvkb51/dSsaXnFvKlzg0WVK33E5VlUKMArEQDE7GQvIVkXIOI9KgHfu1ZOwrw8UlFxcJpyqRlozoPescZwW7jkucDx0HyNPuDcR6zbQzAFRNGkgUnJXWgbBPjjNOLl2VGKLqYKSq5xqIGQufDJ2zUEUaTWmEV85uRGdk5KP6p3dmkDDPsCrt7fbTKz4pcyWurQonDxjS6uqlWMbHx2yrEahnSe8EqVqF6H+lOPiFzyOS8LFGZdbA5K4ymMAhsZP6pqz9JeOpY2stxIMiNdlBwXYkKiA+BLED407o3NdiRulD2kWEz/lmVoUcgxapLgEvA7lQkkgiVkU5BYKN84OMD1hUnLdOLUyacSCItowTh+XnTjx32qA6D9Ov5U5pWBoki0gszhtTNk6QAPAYJ+0KtdK5paaKlrg4WFAy8WlEDuuGKyxKr8tlDIzR620k+Gphq7uz7DU6h2FZjP6dIFlZRbu0auQJVkUhkDkcwADcEdoD21p0ThgCDkEAgjxB3BpnxOZWQSte13BXVFeGs4476ZktbmaBrZmMTlCwkUA48cEbVDI3SGmhDnhgsrSKKy619PMBYa7aVRkbo6Pj24OK0LgvHIbyFZrdw6N4jIII71ZTurDyNM+J8faCGyNdwU/ooqq9LvSLbcNISTVJMRkRRYLBScBnJICj37nBwDSNaXGmhMSGiyrTivayWH09jV27MhPNJwz/slAP7VaH0b6UQcQh5ts2QDhlYaXRvzXXw9/cfCrHwvjFuCRkrX9kqXrkoD3/fXVZtxr00Ja3E0LWzsYnZCwkUA6TjOCNqRkbpDTQpe9rR1loT2EZ3KIT7VU/hSkcQUYUADyAxWb8L9OdtJIqzRSQqxxzNSui+18YIHtAOPdWlK2Rkd3hih8bo+0KQ1zXbtWNelvh2viKtj+YiHyllP41bF6d8Px+Qb/gR/wAap3pe4mY+JqoO3V4j85ZR+FXVZOC43ks/+Mv/AMq6Tuj6JmQJ27lywNR0z8S0C+9WrhVykkMbxLpR11KuAuAd+4bCqP6ZrTmW9uPKVj/dmrvwiaF4UNqyNDjCGJgyYUkEAjvwQR8KovpruzHb25HjKw/uzWTTV0481s1OX3c1zSsXo4i0cMt18g//AHnqy1ROgXTC0Th0CzXUCSAPqWSVFYfSuRkE5G2KtnDeP29yWFvPFKVALCKRXKg5wTpO2cH5VXM05uNd5VsJ/ptB5oJ/RRRVKuWbemXg7zJbyLkpGZFfHcDJo0sf2CM/pe2mfQ/pbbxWyWt3bqEUadaxh0cb9qRMZyfEjOSfCrx0m6TwWXKF3kRzMyatOpQdOe2O/Sd96ofTmz4ets1xZ3ESv2dMcMqusmWAICAkrgZO2AMb10YHscwRyA87ELlalkzZDLC4eIK0fgHDreGL/Q1RYnJcCI9jJABKjuA7I2G1SDtgZOwHfWd+ha/eW3n1ZKLKAufAmMFwP7J+NTPpP4/1ThzkHDzERJ+uDrPwQN8cVlfEelwBvdbWSHosyK24We2vAjxjikryZCPzHzuMIq6IR7PqZ+NSnooma0upbaTYS528BLFkH5rn9gVA9EuJ8SiRpbK3aRZNtZjLg6GIIU5HjnPupjxnjF7b3S3FzE0MrPzFBUorFCucDPd3Z+17a6rmh+Udiq233sLkMMrQ2Tvvf4UV9DVlnposuZJa+xZvvaP+FaTwviC3EMc0ZykqK6+5lBGfbvWZem2+MUlpjxSb7mj/AI1ztHtML8fkunrcjAcOdvmtC6JR6bC1Hlbwj5RLUqaqXRjpnZrZWwkurdXEEQZWmQMrCNcggnYg1YuG8YguQxt5Y5QpwxidXCnGcEqdjiqJGnImu9aIz1QO+lkHS/gTcP4qLmAYDOJ0A2Got9KnxJbPskqY9LHGBcxW8MRyjATvjxBBEYPzY49gqyek/hTS2LSR/lIPpBjvKAfSL+zv71FZj6P0e/v4o2JKRjmSZyRojIwvuLFVx5E+VdOEsewSO5b/AALkTtna90bOHVXh8VrnQPo+LKxijIw7DXJ5633IPuGF/VrrpzxQ29jMUOHdeXHjvDSdnUPaoy36tT1ZF6Y+kx6zFbR5Ohdbgb5eQ4RfeFB2/TFYYW9LMMvjZXRnJihOHNUFXbboEW4bJcgHKSqAPAxgaWOPtMN/0TWp+jPiZlsEjf14PoznxUDMZ/ZwPepqiW/EOMR23V1s25WllIMJJIbOok6u/c039HPSR7XiQt7gFOd9E6vgFZRvHqz45yo/rBW+ZvSxu3Fg2K+C58GccjOaIo38Vt9Y1DwwN0hLMAVNy+QRkHssNwa2WsT/AJbWLpC3NdUjW5k1M5Cqo0NuSdhvisek/H/iVs1gd1Mf7hfktP4/0MtbyFkkiQNg6JERVdG8CrAeeNu4+NZ56Jw9tfPCc6JVYMu+OZGchh5bah7dvIVdOOekyyt4WZJ4ppMHRHC4dmbG2dOdIz4mqT6IVlub2SdvUiVtTb4MsmMKPA9nUT5ZXzp4QRC/Pju80k9maPo/XyWu3c/Ljdz3IrN+ypP4VivRDov/AClxB5LzLr2pZdz22LAKme8Lv8kxW13UHMRkPcysp9zAj8aw3o70ofhHEXjvA2kZjlwMkDIKyqPrDYHA8GPjtUaXsPx7VbKdUHdJGfw3v+i1m86DWMsXLNrCFwQpjjRGTPijKMqfbWZdErJ+GcX5YYlDIYH/AE1Y/RsR3ZBKn2ZbzNaDeek7h8cZcXMchxskR1SE+A0d6/HFZ50Hnl4nxYzFcIjmaTyTc8pAfE6gPgrHwp9PkGP6S6r3S6qy5nRc37Lbaw+SJIeOPPMMxrcSluzq2IdfV8dyK3CsOSUTdIGt5Rqje5mVhkjICyN3jfvWk0ePXy/tKbXCQhnR82vfSA8F9PEbOIghSrFY9BkLMNACjckYPh9atf6P2jQ2kEchy8cMSuc5yyxqDv47isi6d28nB76J7YkI41xaiW0shAkjJPeO0O/wb2VsHBeKLdW8U8fqyorjzGRup9oOR8KnVV0bMOz7pdGJOkeZefDhVnpb6MIOJXAnlmnjYRrHiLl6cKzsD2kJz2zUN/mGtf6Tdf3H/iq58V6MrcSa2muYzgDTBO8abE76V8d++mn+Qyf0m+/5uX+NZBqZmim8LrDT6dwtzt/8b/VP+jHR9LC1S3jZ3VNeGk06jrkZznSAO9vKmfTLoXHxSONJZJIxGxYGLRkkqVwdakY3rgdB0/pN9/zUv8aUXoag/wBYvPjcuap6WQOyA38/onMUFVn/AOfqqn/mHtf6TdfOD/x1Yuhvo9h4W8rwySyGVUVubowAhYjGlR+ce+pKLo0q/wA9cn3zMaexcPC/XkP2nJok1WpcKLbHn9FT0MLTbT7J3RSYg9rfOugntNK1zzyPdGyiek3RS34jEI7lWIU6kZGKsjYxkEbHY9xBHsqlL6B7bP8A6m5x5fQhvnox91abiitDJpGCgVW6NrtyFD8LhtLCFoImjiS3TXIC4yitqPNlLHIzpY6m79J8qhenPRi14iVFxdtCLZGkZY3iUKj/AM7IHBwv0ZAOw2al+kXALmSWfq4gaO7hSGUzM6vEFLgsqqhEmVkPZJXcd++yPSXobLcvcPE0au1vHFEWLdr8qJo5gAcRsGTBGSCucbb2MoODslU8uojG1McIW2sbdYFlQJbRKzF3QEIdX00ncAGKudWwJBqP6RdHbXjlvHpn1IjllltXjffSVZNRDDG4yPNRXvFOjk0guwnJ+ms4oY9Zb8ohmzzMLsnbXBGT37ea/COGzWfMUKkgluQwYMwfltEgZ5OzjUpTAxsQF7jtUAgdYO6yayeqW7I4RbW/B7RIpbkLErNoe7kjQ9pi2gHsg7k1D9OuAWHEZLYXN4IX0nkKksCmUSsuCocHVkqAMedTXHuGTmeGe2SCVo1kQx3LNGMSFTrR1R8NlcEadwe/bdhx3ovPOyunIBSGEBCzrE0kdwJWjbCEiPA2I3BxtUsIDg7Kj8VDsqIDbVSPom4Zz+r/AMoSc/8A2PNteb6mv1NGr1d+7u3q2dCOD2fDmltbe6EszNreOSSIyrpQD1EAIGMHceNOrfg9wnEZZtMXIkZGyJ5FkGm2WPtQ8rS51L36xtj3V7wDhNxbvy3jtjCrSssys/PYuxYaoymA3aILaznHdvs0khc2i69goY2jeNc/z1T6HpRZzRyMlzbyRxgGVlmjZUVsgFyDhQcHv8jUN6PuidpZrLLZTCdJ22dWR1VEZsRqU2IBY79/n3U14Z0Vu14dLbSLAHMSJGVuJXiJBOcqYVMS93dq+7eZ4PYzWg5elZFe5c6wzahE6F+ZJlcaww0YGxGDnO1Kaa0hru/8wpDnEjJv8+ClV4vCdOJYzrdo0w69qRNWqNd92Ghsgb9k+VUi96CWLXbcSnvGIScO+uSEQLJE4URs2nI0sgXBbPZwak36HySRQxy8vC3VzM5RmyqSGcxNGdP5QM8ZPcNjufHmPoxdJbRZ6vLPDcyzYkLLFKHaQZJCkxvh9XqsAdt++pZizsuUEvJ3Z7qzW3FYZVQxyxuJdXLKOrCTTnVoIPaxg5x5VS+lHo+srm7luXunt5I1jkm5bwqI9IOiZ9akptH3k4+j9hqbu7K7ItpI4rXmxNKZI+dIkQ5ikDRIISSd8nKjJzTbjvAbqV5uSttpu4IopzK8gaLRzMsgCHmjEpwCU3A89lj6p2dX+/2TOsjs3/r91YZeLQoH1yxrykV5CzqNCNnS779lTpOCdtj5VQ7r0W2XEpZLuO7lcTOzZt3geLOcEK2g9x9tWHjHR2aXrnL5X09vDFFrZh20MueZhThe2uCM+O3m/wCjfCHthMr6SGmZ0cEl3VkXeXIA1AgrtnIVaGu6MW126DbjTm7Ko2voMs1YF5bmQfmM8aqfeUQN8iKvnDOFxW0SxQIsca9yoMDc5J9pJ3JO5p3XhWq3yvf2jasaxreAiq90q6C2vEgOepEijCyxELKo32yQQw3OzAjep4xe0/OkpLPV9Zx7mxVHSSMNtHumxa7YrO4/QRbBhquLkqMbDlAn2E6P3VfOB8AgsohFbRiNBucZJY4wWdjuzbDc+VJS9Hw389cD7MpFN36JKf8AWLv4XD0ztRPJs4e/0VjIYG8GvT6qdqnQejGFOI9f5sxk5ryaDy+Xl1ZSPU1Ywx8aft0JQ/6ze/C6kFc/5DJ/Sb7/AJuX+NDZJG3Q58VYYoDy8/8AX6pbph0Pi4nCsczOmhw6vEVDA6SpHaBBBB8vAeVKdE+jC8Ot+RHJJIgZmXnaMrqOWUaFAxqy3vY01/yGT+lX3/NyVKcI4OLZWVZJpNRzm4kaUjbGAW7h7KYSPIwPCR8cI6zXWfKv1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QQEBQUEBQUFBQUFhQYFBUQFBQUFBQWFRAVFRUUFRYXHCYeFxojGhQXHy8gIycpLCwsFR4xNjArNSYrLCkBCQoKDgwOGg8PGikkHyQpKTQsLC4pLCwtLSwsLSksLCwsLyksKSopLCksLCwtLCwsLCksLCwtKSwsLCksLCksLP/AABEIALABHgMBIgACEQEDEQH/xAAcAAABBQEBAQAAAAAAAAAAAAAAAwQFBgcCAQj/xABOEAACAQMCAgYGBQcHCwQDAAABAgMABBESIQUTBhQiMUFRBzJhcYGRI0JyocEzUmKCkrHRFUNUc6Kj8BYXJERTY5OUsrPTNMLS4TWDhP/EABoBAAIDAQEAAAAAAAAAAAAAAAACAQMEBQb/xAA2EQABBAEDAAgDBwQDAQAAAAABAAIDERIEITETIjJBYXGBoVGx4QUUQpHB0fAjUnLxYpKiFf/aAAwDAQACEQMRAD8AvXFOHyvxeWS2fTPDZ2pRWJ5Uoa5vNcMo8m0jDDdSAdxkFyeNPxL6C3EsAG17IwKSQb9q1jb/AGrfnrkKpDA5ZDUlb2Tjic0pU8trW2RW2wXS4umZfPYSKfjU2FxVpf8ARRSpXRBok4VYCRCw5qrGFPqvz3CMcncD4/GpmTpRmeWGG3nleFlD6OWqANEJFYO7gHv06fWyO4AgmK4NwiZOH2MbxkPHPG0inGVUTuxJ3x3EH41M8GtXS4vWdSFkmjaMnHaUWcCEjH6SsN/KpdRLifH5oTS/47bzWQlmjdo+fDG0TACSOcXkcaq4DYykukkgkELkZGMvLzjxWV44YJZ2jUNJyjEoXUMqmZXXLEb4G2O8jIzDcW4PK9tcKsZLPf28qgY3jS5tXZxv3ARsf1aW6SQqZXZILxZwgEVxZ6RzDpYqjHXpIUk7Trp7W3fU02vz/RCc8Q45MtzbqkExR+YSMwDmYiBGzSArgncHHdTu96QaJVhjhlmmKB2jj5Y5SEkBpXdgq5IIABJOk4BAJDK7adOoyzRmR41YXPVl1hZHt8Myr6xTWCNskZHhk0y4hw4C7NzLavNFPFEG0jM1u8evZ4w3bQh/qZIYHYg5CgDvQpUdLIxBNLIkkZtsc+KUIJI8qGGSGKEFWB1BiO/fY13/AC3zCwNvPySjkTHQEcKuSMa9a6hnBKjOPDbMVNwxXtboW9o8JkCAcwKHn0nOdOokKASO1g7nbzs96hMTgDJKMAPMlTioOI4Qooceiht7blxyNzY06vBGA0pURBgN20qFXGWZgBtvuMqWvSIGZYZ4pLeR9XKEvLZJdK6mCPGzDUBk6Tg4BIBAJqJXh80HUJ1iaQwWxgmhUrzFEiwEumohWKtDgrncMcZIAK9xzL25tSsMkUNtKZmknXls78iWFYo4z2sfSlizADsgDOThsW/NCs2ago+lBky1vbXE0QOOanJVXwxVjGJJFZ1BB3xgj1dVTciZUjzBHzFVfgF3LZW0drLbTu9vGsaPbqrxzrGulHViwEZIAyJNOCTuRvSNApBSHRPjC23COHDS8kkkEKxRQgF5GEOo41EKoABJZiAPPcVOWHHxJMYJYpIJgutUl0ESICAXjdGZWwSARkEZGRggmq23RqSOz4Y8lu0z2tvyprcMokAkSIM8eWCs6tENiwyrNg5wDOcHt4TcBobKWPSjfTzKI8amGYlVm5hJwCTpC9kb+FO4N3PmhS3HP/Sz/wBVL/22qpcLseD8iLXBYluXHqLW8JJOgZJOjc5q38XiL28yqMs0cgAHiShAHzpjwziJSCJWhnDLGikaAdwgB8fOla4gbIK7v+PCKVYIopJ5SoYxw6By4ydIeRnZVRSQQBnJ0nAODiBtOOcu74lcTQyxCCztXeNuWXKxNfOShVypyBtv78VJXBltrx5hC8sM8cQYwgNLC8Wv1kzl0YP9XJBB2wchg/DZbyTiWY5IEubOG3ieYKNTabsM+gMWAHOXZsH2U7ca38N/UIVkveKLFAZmDFQqtgY1YbGO848aQ4jx8RSrDHHJPMy6+XDo7EerTzJGdlVFzkDfJ0tgHBxA3/EbieyEIsp1mKxrIr6BHHpK62EucSjsnTpyTkZC74kLpZLa+kuBE8sM8MUbGEBpIWgeZgSmdTowm+rkgr3b5ChgHKFIjir8oObaYOW08rMJfvPaLB9AXAzkt8M7V5w7jYleWN0aGSEIXSUoew4bRIGRiCp0OO/OUO1RvGb6aWOIxx3McRmIn0KBcGIRMQyKG1qpfSDga8ZwB3iKs+ENJcX8YhuYYbm0hhSaVgx2W6DPlpGcH6VcA7+JAqQ0EG/5uhTtn0nabQ8NrcSQuyhZgYFVkb+eCPIHMfjnTkjcAg11acSt4jfSY5Qhmzcu57LOLOBuYNztyzGPDdTt4lHhPGpUjjintZ1lXQjcpVeE4KoZEk1aRH9bDYbA9XO1Mbro9LNHxJAAjS3UU0Bc9hzDbWZXVjJCGSAo22cZqKF1x/tC44rxNZGiuLu1ultom1gyCHlo2RouZ4lcyYUd2V7GSzAEArMcT6TLDNFCsUs0k0byRiAIQVR41bUzMFUfSA5JxtjOSoLK+45PNA0cdlOs8ismmYRiGMsCuuSYMUdB39jUxGOz5KW3B3jvrUgFo4bGaEyHHrma00g+OSImPwpttr8e/wDn1UKQ4VxoTvJG0bwyxaS8cugtpfVokUoxVlbS2CD9Ug4NSdQttZOOJTylTy2trVFbbBdJ7pnXz2EiH9apqqnVeyZFFFFKhFFFFCEUUUUIRRXLNXmuppRa7orjXRropFruiuNdGuikWu6K410a6KRa7orjXRropFruiuNdGuikWu6K410a6KRa7orjXRropFruiuNdGuikWu6K410a6KRa7orjXRropFruiuNdGuikWu6K410a6KRa7orjXRropFruiuNdGuikWu6K410a6KRa7orjXRropFruiuNdeqaKRaRnfBpPmVxevhvgKb82rQ3ZUudRTvmUcymnNo5tTilzTvmUcymvNrzm0YozTvmUcymnNo5tGKM075lHMppzaObRijNO+ZRzKac2jm0YozTvmUcymnNo5tGKM075lHMppzaObRijNO+ZRzKac2jm0YozTvmUcymnNo5tGKM075lHMppzaObRijNO+ZRzKac2jm0YozTvmUcymnNo5tGKM075lHMppzaObRijNO+ZRzKac2jm0YozTvmUcymnNo5tGKnNO+ZRzKac2jm0YqM075lL27ZzUbzaeWLZB9/4UrhQTsdZTXiLdv4D8aba6W4ofpPgPxppqq5g6oWd56xSuujXSWqjVTUkySuujXSWqvVBPcCfdRSLSmqjXXXVCBlyqDzcgUi17AvfIXP+7G3z7qjnhSdudkprr0HPdv7qIeJRfVQfrHNSMV4CPL3UriR3J2gO70xEDH6p+VdG2Yd4x7yB+NK3dmzjZ2+DGqvxTo2G3IyfM99NHTuTXoq5i6MW1t+tfoVOvKi+tJEPtSIPxojcOuqN0kXOC0TBwD5EjurO7/o6y9wzTPh17NZya4WKn6ykZVx5MviPv8q2/c7FsdZXK/8Ap4uxlYR62tQ10a6jeC8fivRhPo5gO1Ex2PmYz4j2U+OxwayFpBo8rqNeHtyabCU10a6S1UaqilOSV10a6S1UaqKRklddGukHmA7yB7zio/ifSSC2IErbnfCgsQv5zY7hUEgblKXhu5Kl9dGuq/c9JC8phs4xPIAC7FtMMYPdqffJ9gpWF75GzNHBIniIC6yL7g+z/MVil+0NPE/Bzt10m/Z85ZmaFiwCQCfT96vuU3ro10iHzXuqtjS14DmmwVgNg0Urro10lqo1U1KMkrro10lqo1UUjJK66NdJaqNVFIySuujXSWqjVRSMkrrqQ4Ydj7/wqK1VJ8JPZb3/AIVXIOqrYj1k04ufpP1R+NMtVedJuP2dtJ/pVysbaQeWAWlIycEIuTg4Ph4VTeI+mG1jyLW2kmPg05EaH4bt8wKtja5zRQKrkb1iSQFdY0LeqCfcM11chYV1XEkcK+cjgE+4Z391Y7xX0r38+yyLAm/Zt1C7eRdst8QRVbPEmdtUjM7HvZ2LMfex3NaW6dx7Rr3Wd8jWjq7+y2q66e2ce0Qe4bzP0cefed/uNRF36QbiTaMpCvlGozj2s2fuxWbw31Pob321sj00TeRfmuRqNRqHbA0PDb6qyPxF3Op3Zj5uxY/fTu34pjvphwfgtxc4MMTspx2yNKe8M2AfhVw4b6NXODPKF/RiGo/tHYfI00ssDBTiFih0mre62A+Z+qZ2/EfbUxYXjN6gZvsgn91TfD+h9tD3R6j5yHUfl3D5VMKgAwAAPIbVyZdSw9kL0um0UzR/UcPRRtmkviMfaP8ACnxgyO1j4UrXuaxF1rqNYAKTGTg0bd4JpBui9sfWiVvtEn8alaKkSPHBKUwxu5aD6KMj6NWykEW8WQQQdC5BHcQT406urISDfY+BH+N6VkuVX1mA95FMp+PwJ60g+AY/uFSM3G9yoIijFbAegUbcW7RnDfAjuNJaqVuOm1mQQzMR/Vv/AAptb3Ec6l7Z9ar6ykEOnvU749tawHgddpHoueXxONRvB8Ad0pqqN47xxbWPUe07bRoO9m/gPE17xPiyW8Zkc7DYAd7N4KPbVKaR5pDNN659VfCNfBRWXV6kQN8VS957LefkuZ42nJe5PMc+GTpQfmoPCvYbVUBCqBnv8c+w58KVorzTpHONkqAxo7lN9AeILDKbZwAJCWif844AMbHxIA293urQpYABWPTxahscMCCrDvVgcgj41cuG+kCI2wa6dY5VyrrvlmH1lUbkHv27t6V2GDiW2SutoJXyPEO5Pd5fD0+Sk7nKy7nssAAPJgWJx7x/0UaqirHi5vG5qgrCB9HrGGdjkM+PzdJAHnk1Ia6732PHIzStDxXNeVqPtEYzlveAL8/5yltVGqkddGuurS59pbVXmqktdGuikWltVGqkddGuikWldVGqktdGuikWltVS3BT2W9/4VB66meAnst7x+6qph1VfAeusY9NP/wCV/wD54f8Arlqi1vfS30WLxG86xJcNGvLSPRGiluwznVrYkfX7tPhXXDvQ3w+LBdZJiPGaQ4PvWPSp+VaY9VGyMDwUyaZ73krAlGSFG7HuA3J9w8asfCfR3f3ONFu6Kfrz/RL8m7XyBr6E4bwK3thi3hiiH+7RV+ZA3p/Vb9cfwhM3RtHaKyPg3oLOxu7nH6Fsvd/+x+/9mr5wfoHZWmDFApYfXlzI+fMF86fhip+vayPnkfyVobDG3gLzFGKQvuIRwIXmkSNB3tKyoo+LHFUvjPplsYMiIvcMP9iuE/4j4BHtXVSMjc/shWOc1vJV7zXEs6oMuQoHeWIA+ZrD+K+mq7lyIVjt1/R+kf8AaYY/s1WrjpBLO2qaR5D5yMWx7gdh8K2R6F7u0aWGbXBnZFrd77p7aRbCTmHyhGr+16v31DTekzJ+jiwPN2yf2R/GsnhvafRXldCPQwjndcLUfaWqPZIHkP3Wn2/S9pO9h7lAH/3Uta8az4/Oss4eJJTiFXcjH5NSxHvx3VbOH8JuV/KmOIf72QaseYVcn54qqbTRN4ICt0uvnees0nx7ldhIkg3pnecEDd29MoJY09aVn/q0x97U5HSBV9VGP2mx+6sGDmnqLsGSNw69fzyUBxHo2D4VBfyfLA4eFmVl7ivf7vIj2GrjfdLBGpd1jVR4tk/AeZ9lQMPTa6mbUgSKL6oMY1t+kckgCrH686dv9TfwXLl0mnkf1CQfiAvJLccRZTIrRXCA6QQ3IlJ3z3dh/u/CJuLNo2KyKVYd4P8AjcVOt0ouj/OfJE/hTK+v5Z8c1tWO7KqCPiBXnNXLFM7NgI+S3NjDW0TZ+NVfmorRRop1yqOVWGkYpropANyZVl06kPZlXGoFD9bHmMA/CpHlUcqrI3GNwcErmE8Gip214rDJtHIjexWGflTrXVQm4Wjd6gHzXZgfMEU74RxN45BDOdQb8lIe84+o/t8jXodNr2ynFwoql2Te1+asmujVSWujVXUpRkltdGqkddGuikZJbXRrpHXXmqikZJfXXmuktdGuikZJXXU90dPYf7Q/dVc11YOjJyj/AGh+6qJx1Fp0xuQKaorJfSf0+vLK+5FtIqJyY3/JozamZwd2B27I8KoN30+4hKMPdzfqMI/+2BVceje8B1hbX6lrDivpSWdUGWIUebEAfM1X+Jekbh9vnXdRkjvWImVh+rGCa+cbm5eU5ld5D5yszn5sTSdaG6AfiKoOs+AWzcW9OsK5FtbySkdzSssSH5am+4VTeLel7iE+QjpbrnYQINWPIu+o/EYql0IpY6VBLHuVd2PuA3NaW6aJvd+aodqJHJS6unlbXM7yP+dK7SNjy1MSaTqwcO6AX04BW3dF/PuMQqPaeYQ2PcDU7wr0ZxFwlzfR68EmKzUyMQPzZXwuR4jSal08TDiXC/gq+jcd3e6oVSPCOj9zdn/RYJJR+ci4Tvx+UbCD4mtd4b0QsbbBitVkcY+kuyZmyO5gp7Cn7IFS01xI4wWOPzR2V92BtSmcnsj80YsHO/kqDwz0WyLveXMcX6EOZpMe07Kp+dWSz4BZwfk4TK35902v+7GE+6pLq1HVqTInk/oqz/xaB7/NDX7kaQdKjuVAEUDy0rgUhqpfq1NeJXK28Zd8+AVR6zMe5VHmaW2tFpHZckrp5goJYgAd5JwB8aipOPmQlbVDIfF27MQ+P1vcK7teBSXB5l53d6QKeyvlr/Ob/HsE0lmAAAAAO4AYArlT65x2jHqrY9M9+7th7/RV1ODM7B7lua47h3Rp7FXx+NP+r1KdWr3qtch7XPNu3W1kTWCmhRXV6Or1KdVo6tS9EU+Ki+r0dXqU6tR1ajokYqL6vR1epXq1edWo6JGKi+r034hw3mRkDZhuh/Ndd1P+POp3q1edWoEZBsKHRhwoqO4bf82JX7iRhh5MNmHzFOddR1zbNaSPKFLQSHVIqjLRNjeQDxU+NSsKB1DIQykZBG4Ir1GnnbIwfHvXKLHNOJSeuvddLdWo6tWiwjEpDXRrpfq1HVqLCMSkddea6X6tR1aiwjEpHXVk6KnsP9of9NQPV6sHRlMI/wBofurPqCMFq0jSJQqJ6R/R1dX99zoGtwnJjT6aRkbKs5Oyo23aFV+D0KXR9ee1X7LyP/7BW2XMY3ZiAANydgB7TTFb6AxtIssbRoCXdXVlUAZ3IO1VN1T2tDbW6SJhdZHusth9CDZ7d7GB5JA7H5lxj5VKW/oZtFIMk9y/sURoD81J++rlH0hg25vMgyMr1mNoww8MMRgn9HOr2Un9NdZ0BreAg9thi4kz3FFP5Jfaw1exe+lOrcfxKvFn4QCq0/RPhVqSot+dKRkRyyPK7eX0ZOlR7SAKfWAmjTCLDbg/UtYlQKPLV3sfbt7qn+H9HooFxEgGfWPe7nzdjux9pp11EVhmkkl2J91a2N3J9lULnhbSHMjM5/TJb5Z7qbTdGww8VI3Vl2ZT4FT4Grx1EUhywfUVn9q4C/tMQD8M1j+70bQ6Fp5VXR7mLtSFZkGNQWPTKB4lcHDEd+nG/hU5bqsihkIZT3FdxTp00/lI2VfzhpZR79JyPeRioxOGi6ndIyVtlP05Q4W4k2PLBH1QMayPWyF3wa3xTPbs7dUGEN7P5J1HEreqQcd+kg4+Vd9VpS/6GW8qgBOUyjCPb4iZPdgY+6oae24hY+pi/h8A3ZnTyyRnWPbufdV/TnvCh0ZZyNvDf25Tnil7HbKGlPrHCKoy7t4Kqjcn+NIcN4G7uJ7kDmfzcfesCn97nxb4Cl+jHRaUv1q/Oq4bOhDgrApPcoGwO/w9+TVp6qKqe90nPCeKEu6zh5D91DdVo6pUz1WjqoqrBasFDdVo6pUz1YUdWFGARgobqlHVamerCjqoowCMFDdVo6rUz1YUdVFGARgobqlHVKmerCjqoowCMFDdUo6pUz1UUdWowRgobqlVy94c9ixlhUvbk5mhXcx+ckQ8vEr/AIF86sKOrVLQWmwq5IA8KlrxQynTaRNL5yPmKEfrkZY+xQaXs52MnKnQRyblNLakkUd5RiBuPFSAR3929W3q1IXfCUlXD+BDKVOGRh3Mp8CP4g7EirxK+7tVfdiN7UT1WjqtOY7e5RtLLFMvg4YxP37Bk0lSceII9wpbWw9aGQe0cth9z5+6rOmQIgmHVaOq0+F3H461+1FKo+ZXFdLdQn+dj/bUfjU9MjoQo/qtSnCItKt7/wAK7SJW9VlPuINOIYtNI+TIUrY4sTa4vOHxzACVFcA5AcZGfPB2pA8Bt9QbkxalwQQigjByPDwO48jVV6ZelFeG3QgaBpCY0k1K4UYZnXGCP0D86gf8/sX9Ff8A4q/wqW6aRwsBM6SMGnVa1YrRpqJ6KdIBf2kdyqlBJrwpIbGiVk7x3+rn40w6cdNRwuOJ2iMvMcrhWC4wpbO49lVhji7EDdWlwAy7lZcUYqM6M8cF9aRXAQoJAx0k5I0uy9/6tSlKRRoqQb3XhFAFe0VCleYriKBUGFAUeSgAb7nYVF9KOlMPDoObcE4zpREwXkbGQqgkb4B3OwxWef5/l5mDadn+vHMx9jRjPxq5kEkgtoVbpGNO5Wt15iojot0nj4jbieEOq6ipWQAMrAAkbEg943BqYqogg0U4IIsIoqk9NPSfHw24WExNKxQO2lgukMxCjcHJOkn5edTfQ/pSnErYTopTtMrISGKMp7iR5qVb3MKcxODciNkoe0nG91N1F8e4g8KqUBwdWSsZkPZjLKgGQFLEYyxxtjvYVKVUOnPpCXhbQq0LS80OQVcLp0FBvkb51/dSsaXnFvKlzg0WVK33E5VlUKMArEQDE7GQvIVkXIOI9KgHfu1ZOwrw8UlFxcJpyqRlozoPescZwW7jkucDx0HyNPuDcR6zbQzAFRNGkgUnJXWgbBPjjNOLl2VGKLqYKSq5xqIGQufDJ2zUEUaTWmEV85uRGdk5KP6p3dmkDDPsCrt7fbTKz4pcyWurQonDxjS6uqlWMbHx2yrEahnSe8EqVqF6H+lOPiFzyOS8LFGZdbA5K4ymMAhsZP6pqz9JeOpY2stxIMiNdlBwXYkKiA+BLED407o3NdiRulD2kWEz/lmVoUcgxapLgEvA7lQkkgiVkU5BYKN84OMD1hUnLdOLUyacSCItowTh+XnTjx32qA6D9Ov5U5pWBoki0gszhtTNk6QAPAYJ+0KtdK5paaKlrg4WFAy8WlEDuuGKyxKr8tlDIzR620k+Gphq7uz7DU6h2FZjP6dIFlZRbu0auQJVkUhkDkcwADcEdoD21p0ThgCDkEAgjxB3BpnxOZWQSte13BXVFeGs4476ZktbmaBrZmMTlCwkUA48cEbVDI3SGmhDnhgsrSKKy619PMBYa7aVRkbo6Pj24OK0LgvHIbyFZrdw6N4jIII71ZTurDyNM+J8faCGyNdwU/ooqq9LvSLbcNISTVJMRkRRYLBScBnJICj37nBwDSNaXGmhMSGiyrTivayWH09jV27MhPNJwz/slAP7VaH0b6UQcQh5ts2QDhlYaXRvzXXw9/cfCrHwvjFuCRkrX9kqXrkoD3/fXVZtxr00Ja3E0LWzsYnZCwkUA6TjOCNqRkbpDTQpe9rR1loT2EZ3KIT7VU/hSkcQUYUADyAxWb8L9OdtJIqzRSQqxxzNSui+18YIHtAOPdWlK2Rkd3hih8bo+0KQ1zXbtWNelvh2viKtj+YiHyllP41bF6d8Px+Qb/gR/wAap3pe4mY+JqoO3V4j85ZR+FXVZOC43ks/+Mv/AMq6Tuj6JmQJ27lywNR0z8S0C+9WrhVykkMbxLpR11KuAuAd+4bCqP6ZrTmW9uPKVj/dmrvwiaF4UNqyNDjCGJgyYUkEAjvwQR8KovpruzHb25HjKw/uzWTTV0481s1OX3c1zSsXo4i0cMt18g//AHnqy1ROgXTC0Th0CzXUCSAPqWSVFYfSuRkE5G2KtnDeP29yWFvPFKVALCKRXKg5wTpO2cH5VXM05uNd5VsJ/ptB5oJ/RRRVKuWbemXg7zJbyLkpGZFfHcDJo0sf2CM/pe2mfQ/pbbxWyWt3bqEUadaxh0cb9qRMZyfEjOSfCrx0m6TwWXKF3kRzMyatOpQdOe2O/Sd96ofTmz4ets1xZ3ESv2dMcMqusmWAICAkrgZO2AMb10YHscwRyA87ELlalkzZDLC4eIK0fgHDreGL/Q1RYnJcCI9jJABKjuA7I2G1SDtgZOwHfWd+ha/eW3n1ZKLKAufAmMFwP7J+NTPpP4/1ThzkHDzERJ+uDrPwQN8cVlfEelwBvdbWSHosyK24We2vAjxjikryZCPzHzuMIq6IR7PqZ+NSnooma0upbaTYS528BLFkH5rn9gVA9EuJ8SiRpbK3aRZNtZjLg6GIIU5HjnPupjxnjF7b3S3FzE0MrPzFBUorFCucDPd3Z+17a6rmh+Udiq233sLkMMrQ2Tvvf4UV9DVlnposuZJa+xZvvaP+FaTwviC3EMc0ZykqK6+5lBGfbvWZem2+MUlpjxSb7mj/AI1ztHtML8fkunrcjAcOdvmtC6JR6bC1Hlbwj5RLUqaqXRjpnZrZWwkurdXEEQZWmQMrCNcggnYg1YuG8YguQxt5Y5QpwxidXCnGcEqdjiqJGnImu9aIz1QO+lkHS/gTcP4qLmAYDOJ0A2Got9KnxJbPskqY9LHGBcxW8MRyjATvjxBBEYPzY49gqyek/hTS2LSR/lIPpBjvKAfSL+zv71FZj6P0e/v4o2JKRjmSZyRojIwvuLFVx5E+VdOEsewSO5b/AALkTtna90bOHVXh8VrnQPo+LKxijIw7DXJ5633IPuGF/VrrpzxQ29jMUOHdeXHjvDSdnUPaoy36tT1ZF6Y+kx6zFbR5Ohdbgb5eQ4RfeFB2/TFYYW9LMMvjZXRnJihOHNUFXbboEW4bJcgHKSqAPAxgaWOPtMN/0TWp+jPiZlsEjf14PoznxUDMZ/ZwPepqiW/EOMR23V1s25WllIMJJIbOok6u/c039HPSR7XiQt7gFOd9E6vgFZRvHqz45yo/rBW+ZvSxu3Fg2K+C58GccjOaIo38Vt9Y1DwwN0hLMAVNy+QRkHssNwa2WsT/AJbWLpC3NdUjW5k1M5Cqo0NuSdhvisek/H/iVs1gd1Mf7hfktP4/0MtbyFkkiQNg6JERVdG8CrAeeNu4+NZ56Jw9tfPCc6JVYMu+OZGchh5bah7dvIVdOOekyyt4WZJ4ppMHRHC4dmbG2dOdIz4mqT6IVlub2SdvUiVtTb4MsmMKPA9nUT5ZXzp4QRC/Pju80k9maPo/XyWu3c/Ljdz3IrN+ypP4VivRDov/AClxB5LzLr2pZdz22LAKme8Lv8kxW13UHMRkPcysp9zAj8aw3o70ofhHEXjvA2kZjlwMkDIKyqPrDYHA8GPjtUaXsPx7VbKdUHdJGfw3v+i1m86DWMsXLNrCFwQpjjRGTPijKMqfbWZdErJ+GcX5YYlDIYH/AE1Y/RsR3ZBKn2ZbzNaDeek7h8cZcXMchxskR1SE+A0d6/HFZ50Hnl4nxYzFcIjmaTyTc8pAfE6gPgrHwp9PkGP6S6r3S6qy5nRc37Lbaw+SJIeOPPMMxrcSluzq2IdfV8dyK3CsOSUTdIGt5Rqje5mVhkjICyN3jfvWk0ePXy/tKbXCQhnR82vfSA8F9PEbOIghSrFY9BkLMNACjckYPh9atf6P2jQ2kEchy8cMSuc5yyxqDv47isi6d28nB76J7YkI41xaiW0shAkjJPeO0O/wb2VsHBeKLdW8U8fqyorjzGRup9oOR8KnVV0bMOz7pdGJOkeZefDhVnpb6MIOJXAnlmnjYRrHiLl6cKzsD2kJz2zUN/mGtf6Tdf3H/iq58V6MrcSa2muYzgDTBO8abE76V8d++mn+Qyf0m+/5uX+NZBqZmim8LrDT6dwtzt/8b/VP+jHR9LC1S3jZ3VNeGk06jrkZznSAO9vKmfTLoXHxSONJZJIxGxYGLRkkqVwdakY3rgdB0/pN9/zUv8aUXoag/wBYvPjcuap6WQOyA38/onMUFVn/AOfqqn/mHtf6TdfOD/x1Yuhvo9h4W8rwySyGVUVubowAhYjGlR+ce+pKLo0q/wA9cn3zMaexcPC/XkP2nJok1WpcKLbHn9FT0MLTbT7J3RSYg9rfOugntNK1zzyPdGyiek3RS34jEI7lWIU6kZGKsjYxkEbHY9xBHsqlL6B7bP8A6m5x5fQhvnox91abiitDJpGCgVW6NrtyFD8LhtLCFoImjiS3TXIC4yitqPNlLHIzpY6m79J8qhenPRi14iVFxdtCLZGkZY3iUKj/AM7IHBwv0ZAOw2al+kXALmSWfq4gaO7hSGUzM6vEFLgsqqhEmVkPZJXcd++yPSXobLcvcPE0au1vHFEWLdr8qJo5gAcRsGTBGSCucbb2MoODslU8uojG1McIW2sbdYFlQJbRKzF3QEIdX00ncAGKudWwJBqP6RdHbXjlvHpn1IjllltXjffSVZNRDDG4yPNRXvFOjk0guwnJ+ms4oY9Zb8ohmzzMLsnbXBGT37ea/COGzWfMUKkgluQwYMwfltEgZ5OzjUpTAxsQF7jtUAgdYO6yayeqW7I4RbW/B7RIpbkLErNoe7kjQ9pi2gHsg7k1D9OuAWHEZLYXN4IX0nkKksCmUSsuCocHVkqAMedTXHuGTmeGe2SCVo1kQx3LNGMSFTrR1R8NlcEadwe/bdhx3ovPOyunIBSGEBCzrE0kdwJWjbCEiPA2I3BxtUsIDg7Kj8VDsqIDbVSPom4Zz+r/AMoSc/8A2PNteb6mv1NGr1d+7u3q2dCOD2fDmltbe6EszNreOSSIyrpQD1EAIGMHceNOrfg9wnEZZtMXIkZGyJ5FkGm2WPtQ8rS51L36xtj3V7wDhNxbvy3jtjCrSssys/PYuxYaoymA3aILaznHdvs0khc2i69goY2jeNc/z1T6HpRZzRyMlzbyRxgGVlmjZUVsgFyDhQcHv8jUN6PuidpZrLLZTCdJ22dWR1VEZsRqU2IBY79/n3U14Z0Vu14dLbSLAHMSJGVuJXiJBOcqYVMS93dq+7eZ4PYzWg5elZFe5c6wzahE6F+ZJlcaww0YGxGDnO1Kaa0hru/8wpDnEjJv8+ClV4vCdOJYzrdo0w69qRNWqNd92Ghsgb9k+VUi96CWLXbcSnvGIScO+uSEQLJE4URs2nI0sgXBbPZwak36HySRQxy8vC3VzM5RmyqSGcxNGdP5QM8ZPcNjufHmPoxdJbRZ6vLPDcyzYkLLFKHaQZJCkxvh9XqsAdt++pZizsuUEvJ3Z7qzW3FYZVQxyxuJdXLKOrCTTnVoIPaxg5x5VS+lHo+srm7luXunt5I1jkm5bwqI9IOiZ9akptH3k4+j9hqbu7K7ItpI4rXmxNKZI+dIkQ5ikDRIISSd8nKjJzTbjvAbqV5uSttpu4IopzK8gaLRzMsgCHmjEpwCU3A89lj6p2dX+/2TOsjs3/r91YZeLQoH1yxrykV5CzqNCNnS779lTpOCdtj5VQ7r0W2XEpZLuO7lcTOzZt3geLOcEK2g9x9tWHjHR2aXrnL5X09vDFFrZh20MueZhThe2uCM+O3m/wCjfCHthMr6SGmZ0cEl3VkXeXIA1AgrtnIVaGu6MW126DbjTm7Ko2voMs1YF5bmQfmM8aqfeUQN8iKvnDOFxW0SxQIsca9yoMDc5J9pJ3JO5p3XhWq3yvf2jasaxreAiq90q6C2vEgOepEijCyxELKo32yQQw3OzAjep4xe0/OkpLPV9Zx7mxVHSSMNtHumxa7YrO4/QRbBhquLkqMbDlAn2E6P3VfOB8AgsohFbRiNBucZJY4wWdjuzbDc+VJS9Hw389cD7MpFN36JKf8AWLv4XD0ztRPJs4e/0VjIYG8GvT6qdqnQejGFOI9f5sxk5ryaDy+Xl1ZSPU1Ywx8aft0JQ/6ze/C6kFc/5DJ/Sb7/AJuX+NDZJG3Q58VYYoDy8/8AX6pbph0Pi4nCsczOmhw6vEVDA6SpHaBBBB8vAeVKdE+jC8Ot+RHJJIgZmXnaMrqOWUaFAxqy3vY01/yGT+lX3/NyVKcI4OLZWVZJpNRzm4kaUjbGAW7h7KYSPIwPCR8cI6zXWfKv1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://sitiosescolares.miportal.edu.sv/11658/PAGINA%20WEB%20DISTRITO/images/Logo%20Ministerioi%20de%20educaci%C3%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375498" cy="2088232"/>
          </a:xfrm>
          <a:prstGeom prst="rect">
            <a:avLst/>
          </a:prstGeom>
          <a:noFill/>
        </p:spPr>
      </p:pic>
      <p:pic>
        <p:nvPicPr>
          <p:cNvPr id="36872" name="Picture 8" descr="http://www.wikivia.org/wikivia/images/1/1b/Ministerio_de_Educaci%C3%B3n_de_El_Salv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35489"/>
            <a:ext cx="3312368" cy="226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es-SV" dirty="0" smtClean="0"/>
              <a:t>ORIGEN DE LA LEY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7632964" cy="4824536"/>
          </a:xfrm>
        </p:spPr>
        <p:txBody>
          <a:bodyPr>
            <a:noAutofit/>
          </a:bodyPr>
          <a:lstStyle/>
          <a:p>
            <a:r>
              <a:rPr lang="es-SV" sz="1800" dirty="0" smtClean="0">
                <a:latin typeface="Arial" pitchFamily="34" charset="0"/>
                <a:cs typeface="Arial" pitchFamily="34" charset="0"/>
              </a:rPr>
              <a:t>Constitución de la República, art. 61 </a:t>
            </a:r>
          </a:p>
          <a:p>
            <a:endParaRPr lang="es-SV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SV" sz="1600" dirty="0" smtClean="0">
                <a:latin typeface="Arial" pitchFamily="34" charset="0"/>
                <a:cs typeface="Arial" pitchFamily="34" charset="0"/>
              </a:rPr>
              <a:t>Establece que la Ley de Educación Superior se regirá por una Ley Especial</a:t>
            </a:r>
          </a:p>
          <a:p>
            <a:pPr lvl="1"/>
            <a:r>
              <a:rPr lang="es-SV" sz="1600" smtClean="0">
                <a:latin typeface="Arial" pitchFamily="34" charset="0"/>
                <a:cs typeface="Arial" pitchFamily="34" charset="0"/>
              </a:rPr>
              <a:t>Deberá </a:t>
            </a:r>
            <a:r>
              <a:rPr lang="es-SV" sz="1600" dirty="0" smtClean="0">
                <a:latin typeface="Arial" pitchFamily="34" charset="0"/>
                <a:cs typeface="Arial" pitchFamily="34" charset="0"/>
              </a:rPr>
              <a:t>contener los principios generales para la organización y el funcionamiento de las Universidades Estatales y Privadas.</a:t>
            </a:r>
          </a:p>
          <a:p>
            <a:pPr>
              <a:buNone/>
            </a:pPr>
            <a:r>
              <a:rPr lang="es-SV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s-SV" sz="1800" dirty="0" smtClean="0">
                <a:latin typeface="Arial" pitchFamily="34" charset="0"/>
                <a:cs typeface="Arial" pitchFamily="34" charset="0"/>
              </a:rPr>
              <a:t>Con autonomía y carácter no lucrativo en: </a:t>
            </a:r>
          </a:p>
          <a:p>
            <a:pPr>
              <a:buNone/>
            </a:pPr>
            <a:endParaRPr lang="es-SV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s-SV" sz="1800" dirty="0" smtClean="0">
                <a:latin typeface="Arial" pitchFamily="34" charset="0"/>
                <a:cs typeface="Arial" pitchFamily="34" charset="0"/>
              </a:rPr>
              <a:t>Los  alcances normativos de sus estatutos</a:t>
            </a:r>
          </a:p>
          <a:p>
            <a:pPr lvl="2">
              <a:buFont typeface="Wingdings" pitchFamily="2" charset="2"/>
              <a:buChar char="Ø"/>
            </a:pPr>
            <a:r>
              <a:rPr lang="es-SV" sz="1800" dirty="0" smtClean="0">
                <a:latin typeface="Arial" pitchFamily="34" charset="0"/>
                <a:cs typeface="Arial" pitchFamily="34" charset="0"/>
              </a:rPr>
              <a:t>El servicio social que presten y</a:t>
            </a:r>
          </a:p>
          <a:p>
            <a:pPr lvl="2">
              <a:buFont typeface="Wingdings" pitchFamily="2" charset="2"/>
              <a:buChar char="Ø"/>
            </a:pPr>
            <a:r>
              <a:rPr lang="es-SV" sz="1800" dirty="0" smtClean="0">
                <a:latin typeface="Arial" pitchFamily="34" charset="0"/>
                <a:cs typeface="Arial" pitchFamily="34" charset="0"/>
              </a:rPr>
              <a:t>el respeto a la libertad de cátedra que les asista  </a:t>
            </a:r>
          </a:p>
          <a:p>
            <a:pPr>
              <a:buNone/>
            </a:pPr>
            <a:endParaRPr lang="es-SV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SV" sz="1800" dirty="0" smtClean="0">
                <a:latin typeface="Arial" pitchFamily="34" charset="0"/>
                <a:cs typeface="Arial" pitchFamily="34" charset="0"/>
              </a:rPr>
              <a:t>Asimismo, regulará la creación y el funcionamiento de los institutos tecnológicos y privados. </a:t>
            </a:r>
          </a:p>
          <a:p>
            <a:pPr>
              <a:buNone/>
            </a:pPr>
            <a:endParaRPr lang="es-SV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SV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1.gstatic.com/images?q=tbn:ANd9GcTvMBpP264lDOIrdK6IW90NPXDDuw2uYnyAEX8fQc4au-xQJ8ltfeg7m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2229594" cy="452744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Ley de Educación Superior.</a:t>
            </a:r>
            <a:br>
              <a:rPr lang="es-MX" dirty="0" smtClean="0"/>
            </a:br>
            <a:r>
              <a:rPr lang="es-MX" sz="2400" dirty="0" smtClean="0"/>
              <a:t>Reformas a julio de 2008.</a:t>
            </a:r>
            <a:endParaRPr lang="es-SV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844824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/>
              <a:t>Objeto de la Ley</a:t>
            </a:r>
            <a:r>
              <a:rPr lang="es-MX" sz="2800" dirty="0" smtClean="0"/>
              <a:t>:</a:t>
            </a:r>
          </a:p>
          <a:p>
            <a:endParaRPr lang="es-MX" sz="2800" dirty="0" smtClean="0"/>
          </a:p>
          <a:p>
            <a:r>
              <a:rPr lang="es-MX" sz="2800" dirty="0" smtClean="0"/>
              <a:t>Art. 1  La presente Ley tiene por objeto, regular de manera especial la Educación superior, así como la creación y funcionamiento de las instituciones estatales y privadas que la imparten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xmlns="" val="1678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S2GYrdt9Y6EaLLUGeZx4KEQOaIh9mGIUImkcws3stMIxjgQT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2915816" cy="263691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0664" y="404664"/>
            <a:ext cx="7453336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Ley de Educación Superior.</a:t>
            </a:r>
            <a:br>
              <a:rPr lang="es-MX" dirty="0" smtClean="0"/>
            </a:br>
            <a:r>
              <a:rPr lang="es-MX" sz="2400" dirty="0" smtClean="0"/>
              <a:t>Reformas a julio de 2008.</a:t>
            </a:r>
            <a:endParaRPr lang="es-SV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559689"/>
            <a:ext cx="59766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/>
              <a:t>Objetivos:</a:t>
            </a:r>
          </a:p>
          <a:p>
            <a:r>
              <a:rPr lang="es-MX" sz="2400" dirty="0" smtClean="0"/>
              <a:t>Art.2 Son objetivos de la Educación Superior:</a:t>
            </a:r>
          </a:p>
          <a:p>
            <a:pPr marL="342900" indent="-342900">
              <a:buAutoNum type="alphaLcParenR"/>
            </a:pPr>
            <a:r>
              <a:rPr lang="es-MX" sz="2400" dirty="0" smtClean="0"/>
              <a:t>Formar profesionales competentes con fuerte vocación de servicio y sólidos principios éticos.</a:t>
            </a:r>
          </a:p>
          <a:p>
            <a:pPr marL="342900" indent="-342900">
              <a:buAutoNum type="alphaLcParenR"/>
            </a:pPr>
            <a:r>
              <a:rPr lang="es-MX" sz="2400" dirty="0" smtClean="0"/>
              <a:t>Promover la investigación en todas sus formas;</a:t>
            </a:r>
          </a:p>
          <a:p>
            <a:pPr marL="342900" indent="-342900">
              <a:buAutoNum type="alphaLcParenR"/>
            </a:pPr>
            <a:r>
              <a:rPr lang="es-MX" sz="2400" dirty="0" smtClean="0"/>
              <a:t>Prestar un servicio social a la comunidad; y, de cooperar en la consecución, difusión y enriquecimiento del legado cultural en su dimensión nacional y universal.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xmlns="" val="1678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t2.gstatic.com/images?q=tbn:ANd9GcT2U3FlkxrznG35x-Uv_p8QdkpEo_l5PmaleZUguBvvzgHUpSw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72816"/>
            <a:ext cx="3810000" cy="2409826"/>
          </a:xfrm>
          <a:prstGeom prst="rect">
            <a:avLst/>
          </a:prstGeom>
          <a:noFill/>
        </p:spPr>
      </p:pic>
      <p:pic>
        <p:nvPicPr>
          <p:cNvPr id="16388" name="Picture 4" descr="http://www.elsalvador.com/mwedh/aspnet/imagen.aspx?idArt=6636877&amp;idImag=15855911&amp;res=0&amp;idcat=47673&amp;w=450&amp;maxh=4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0694" y="4581128"/>
            <a:ext cx="3633305" cy="227687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Ley de Educación Superior.</a:t>
            </a:r>
            <a:br>
              <a:rPr lang="es-MX" dirty="0" smtClean="0"/>
            </a:br>
            <a:r>
              <a:rPr lang="es-MX" sz="2400" dirty="0" smtClean="0"/>
              <a:t>Reformas a julio de 2008.</a:t>
            </a:r>
            <a:endParaRPr lang="es-SV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7" y="2060848"/>
            <a:ext cx="5544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Funciones:</a:t>
            </a:r>
          </a:p>
          <a:p>
            <a:r>
              <a:rPr lang="es-MX" sz="2400" dirty="0" smtClean="0"/>
              <a:t>Art. 3  La educación superior integra tres funciones:</a:t>
            </a:r>
          </a:p>
          <a:p>
            <a:r>
              <a:rPr lang="es-MX" sz="2400" dirty="0" smtClean="0"/>
              <a:t>La docencia, la investigación científica y la proyección social.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465313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Educación Superior.</a:t>
            </a:r>
          </a:p>
          <a:p>
            <a:r>
              <a:rPr lang="es-MX" sz="2400" dirty="0" smtClean="0"/>
              <a:t>Art.4…. Comprende: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2400" dirty="0" smtClean="0"/>
              <a:t>La Educación Tecnológica.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MX" sz="2400" dirty="0" smtClean="0"/>
              <a:t>Educación Universitaria.</a:t>
            </a:r>
          </a:p>
        </p:txBody>
      </p:sp>
      <p:sp>
        <p:nvSpPr>
          <p:cNvPr id="16386" name="AutoShape 2" descr="data:image/jpeg;base64,/9j/4AAQSkZJRgABAQAAAQABAAD/2wCEAAkGBxQTEhUUExQWFhUXGB4bGBcYGBgeHBocIBscGBogGhgcHSgjHxwlIBoXITEiJSkrLi4uGB8zODMsNygtLiwBCgoKDg0OGxAQGywkHyQsLCwsLCwsLCwsLCwsLCwsLCwsLCwsLCwsLCwsLCwsLCwsLCwsLCwsLCwsLCw3LCw3K//AABEIALIBHAMBIgACEQEDEQH/xAAcAAACAwEBAQEAAAAAAAAAAAAEBQADBgIBBwj/xAA+EAABAgQFAwEGBAUEAgEFAAABAhEAAyExBAUSQVEiYXGBBhMykaGxQsHR8CNSYuHxFBUzcgeCJBY0krLS/8QAGQEAAwEBAQAAAAAAAAAAAAAAAQIDAAQF/8QAJhEAAgICAwABBAIDAAAAAAAAAAECESExAxJBURMiMmEEgRRCQ//aAAwDAQACEQMRAD8A+dKlKLJArHWKyiYmqxxR6GH2GwACxqBAFvMPMUhBSZKmCiKB7cF4i2VoxWEy4LIBsKV/WIrKVJWyg38r2J2FoNk5VPlLOkamckOGb1h5glidLYlX9Qq6T2P1gNWsBM3MwrAhK0gg9SGAP+YLwKJA1JMxaTcn4SO5TYnxeGWb5Kpc34HSw6h9z/SaePpAJkoce8GtNnJLjYsaFx5hekl+zd0wGekpUR70pBULg+QS22pvnD1KJimUpKSksygzg2q1x3vzCCYZqUP7pak6jpUGNrEgVBaCsjx5SogFTKqAt6HhjCpYwE1+Wz0FK0BLECyt+a+YU4LEpUAgMFLfpVsXcAHcmO5M4mpLXtsf2YXZtiEqIBTpUKuGYq2cQXkyQ6y2bLSpAUGVUKQ1QN6X4p3h0oo9375AJZxpG/l/SMjjMYiaEr0/xBTUCygRT15B9I0WUSlmWCpWpNFJNASdww+cCDcHT0CavI0kuAXIYhwC27U9Iy3tBh1JmFrKSCDS4JJ9Xh5m7J0pqNVAoFxqu1rEWPdoQj3qyrUpQQnUPhFNQZ33Yt8hBnyY6sEY+iyWQkoWFKYnqSbgfi+9o6zXBqCUzm06SEE06hdDjw49RHmGwZAY1PBpXyYLnKWcPNTUp0ts1xzwWtGwsDtWDYZYLGzi36j0g7DzEmenjTS24Ip8x8ozsskFKSTdiRaD0KaYFJJDNv6fIxOKoZmnxwTNlhLArQelmqdyNyLfODfYbNjKxEtJap0F9tR/K8ZxGKOtISwIIcAM537bAwzmYRYUJgSQUnqIuzu7XcfnHVB4ohJH3QIHAiaBwIqwM4LloUlWoFIIPNIvighzoHAiaBwI6iRjHOgcCJoHAjqJGMc6BwImgcCOokYxzoHAiaBwI6jyMY50DgfKJoHA+UdRIIDnQOB8o5nKSkFSmAAcktSLDGF9vcwQtAS/Skubhz+kYxT7V+1uoe7wygA3XNFPRH5mMMtAO4PdyPtAUyaonqoCaCOCg7q09if7iJydMI6kqlrYqGlYFxY+RBU0IT1EJUoWLVbuWqICxWGJWSJZXbUAf1v6R7NKiNJSpPq/94V0OrYOMwSpSktctUsPAP2jjFTzKUClRS5ALb8PFJlBK/5QQ1d/nWPcTMSmUx5LFnBIHj0gXjAadhycUVnqY0IOihPZjeB8twIJOujltJanBvXvvClCh0gJKVB7mjXdLN8oIws1lMSSDUkh68HnzeN2dB62wjFZQqWuifiVTSrpD8jY0u9YYS5KJydKrmiSGcEUccEQbLxoqFsAQQDS/eApkgSVlYUSlRcoJccKKVbHsXBpaIuFu0G6QvOEVLOldeFc+e8UTcIhZJA6uP8AP3g1M5R1LQdSFgskgO+0KUZshdUdKh8btfdkj0gxTaphsum5WEJdmPoSmD8qx6gNLOkFxqqR3B71+cUYBSlhioFIJs5J4esFLKJdyS+wP94Tl43LCYYy+R7hASSpIGkhikgFJBZyOCIWSkqlGYhSknXfU+kuLAHZj3jvA5po/wCMAvWopAvtHLWoIVqASATW1K3baFUXavwyZx7lCU9QcACg5qLeYtw+EUpC0KDEhkkiinBany+RhZhMYVuNQdQc125P67w6WCmSKqJDEabu4f7j5xRh0ZmdlJlSwUqBWCxBBp+sBzVmpa/0jU5gplLChwrfcBx6U+cAf7ZrIt/a/wCZEFAM9rLKLm1bitA47tD/AC/PJgIpYWqXPffqqN6tC/MZACgEgtZ/5j+/tHYwhlpdVHIBO4Du/mD3wHqfbf8Ax/jhMwzM2lR6f5dXU3zJjUR8t/8AFuYkTBK1BlAk/wBTBx4IH0PiPqUdEHaISVMkSJEhhSRIkSMYkSJEjGJHkSJGASOZiwA5ijFYkJhHjcbqclTJFXhqBYyxmO2Fow3tHOSxqG37wdj8/lDpSSongGnniPnHtDmDzFBRoDTiA2qoyKcyxelmYdvtCheYJ3QCeYrnY0lT07CtO8DFT7P3LRFR+Rz6LKzRT6SkilDcHyLiCEAhysOTWhf5f2iuWgagk0p2BB2vzBGY5eVooouKj9O0c31WtlqVnM7JkqqA52dwR6i/rC7/AGbrqVNRklmcX2r6wywurSwJWGu/U3mC8Ljgrd1C+oN9bReEkxG2jI5plaxM1S0lxsDQ+RsG4gVM9LqTMlqSRXkPvW8b+cwJLEEixFOzGM1mGXE1CQ7uxv4BjNGsRCcsAKLKSbE/Y8Q9wuIlzNIIADWDEOPqHIvCcLWnUkywEkvf91/SOcLika0oYpJIAe/ZvrBVxGf3I0+UoYFKgKKdJozdvpXvCvO8lkzJn8kxrooQ1vPg0pDnLQEEgpvWprw0WZnhxpUVSnAqFBOojd6V+UGTxgWOMGelZfNkoRoUlTXKxpKn7pBOoR3jpD6dVCpXLgEbVqT6CDZaQSSgqKTdChueHDgVBaA8Zgp/vHUjUnSAg/8A9VcEPeOaMqkUaVDSRl1AkDp1BRO/2+kFZiUKTpDO4DGjU2e/MJEZjPkJaZ1a3MtPIGzfFSnPMDLz2dqZcvSFUBBJD15YhtnEWcsCRWS7/b0JoEhLGh0g/JxZwKPDnFSicPrSPhWCQOBf6VhRMxjngEUa4MMsBPSAUlThjW961pT7QHVDivMlPq2JuA9LBQ+iT6GPcCkiVwXOxe0VYBP8SYklRIKn1gbKLF/UD0hlhkCoBLd/33PyicbCwYygEpJA1bO1O8K80QSANz48VhtiZz9Nmt3B4+cL5yGS/Jvx+3MI3mxvDv2cxikrQqWRqw5cEltQJ0qBB5Dtxpj73hZ2tCVCygD8w8fmgTdKiQwFT4q9H8/WP0L7JTNWCw5r/wASL3okCvyjr4ngjyIbRIkQmKkSRI8eKMfjUSUKWssEgk7lhwIxgiAcyzSXJDzFAcDc+kYLPf8AyM6SiQlSCSzliptmALAnuYx0/GLWolRJUalSlGsYx9fVngLKcBBgrCZgJgDER8swKJi0O3SLOaqO7OLRs/Z5JCNSqPQeO0MnYpoMYQWcOIxftVhBMUgAslJc9RFPAufPEPfaLOkYeUVqrsByTaPkGde1EyaTponzBk/AIfY6eACmWAE88nvzaMxipSQrqVqJ70/YgQZhMWnSCf39P8QdhcAT1KUAzB+OfU8xGUiqQOMsUodtzFYw6U0oe4H94dSh0MEktStH3qb/ACihGkUASBwBE+zY9DjHYda0j3iDqFFAEKDbMX2j3BYrR/DAWpuFv9TX5iCsRNpVLcpeoiqTMQVDpJAPxIJCh6gxzKNrGB7o7RO1dQdBFxdx23j3GApUVIOzspNzuQ/PEOpSJIB0m/Z/qawlx2L0LSlPU9KVYc6tvEUXF1zZu36LZOMVoYOBc9uzHmLJUxC1BepRp/x2HrCYFV+kB6ln+8XqmhmDEbl/yh0wOIwWQo/CATteKcVhpKmBS5SXB4tztC0LJYhbl7uIYSsMpnKgqlOYKk9A60MZcwnhQ7tzd47mT1FBKKlNaVpuDWtHrzFGW4UpBBBL7ermsMpUqtLDbf5xVq0JoV4CalbKTULdQNepuAd7w1kYdM3rKWYsHO4fiAEZckMkB0BWpAVXSdwDcCGIxKgNADUZPnsfMQhx1LI8pWi2blyJsoy1gsGsKgigI+0ZnM8q0DRMJ0mgI348EFo2eCQphrLKFzCL2xwpUEKSHKVsrulVCz72i89WJHYowOWiWQShyfxFmc8fSDcdNRLQpSw4FSGv+phUpUsK9ypRADEJU4o9COz0cGG8jDgpV7xlJHwk72Ic83DxBXRa8i/B4jW5PxKqPowp5i6WkhRc7MOLP+YjxaEpKShwNg713H1j1S9RI4L1pTtEk6WQtCjFSl60spkorYVBNIW4xZmTZiWYAs/pt37xosWkBILsCHHrQD7fWE82TY8l1G1Lh23tCN0x1kQ49CUkJo9L8cj0cO0feMizNIw8tSap0JbawA/KPzzi9SpqgDUm/wCX0Hyj7J7NoH+nlSSoulFS8d3CqWTn5Xk2n+/SglRKgCn8Lh/SMvivaWbMVRWhOyU39TA03LACX6kvexiqfh9Kkplhg1/yi8aRB2yrNfaCc2kTJj9ifyhTipSphBman5U/pD5WXEEKFQ/U0OsNgEkOpiNh+sagI+SY/AqSQVUQ9O8cyGCuz3IpH1jHZUlSCAgaWtGYxfs8XCkgMDQAbQkovwYO9l1arsS1nesbRKUgbQiyjK0yUFTAE1gpeMpUxSOEAFznSpJCwCO8fIM2wo1nRYH5ntG59os7NUou9YyeZYpACQGKi5o7Db9mJckx4xPMDlIAdbV22Hn1i6ZLBIBUaCyRT+8US5KyhJUCyrB7AflFGLmjSzkm1G37Ad4l1bHCsRjTQgkJAo/Nq9oBOP7J+Q/WKJqVMNgdqv8AS8dIy4muop7PC9GA2WU5lKnsCkpW1CoFx2rQiC0lKSR0Abk/kIysrPpqtKphcD8JDOOaR5jMYtbaU70r+6RzySbwXUWalWOlIqVEFmLN1+OPWEeJlzJkxSkEoST0pUA4t+KvyaAJOCUr/kdxSo9aNxGlwuFmaQpKnelWL0bi4h/0DWjmRlhUjrNdkp/PvHWHy9nBcNb+8MMuUX0qGlQHU5v3AgpgpRVU97fSKVHaE7OxQvLRUML1b/EDysKEkMSK3BhypWiwLMakwLI0E6woUN3se/aKLrYG3Qbh5OkEsSdyVFvqYJkkgV/frHCFUoQ/mkXiaANhz5hrQDqbMSUuL/t3gDNUakkB2pY1Be4jk4hLlhQVen2/vHKprguSeKsOaCJS5afyFRwaQJBufQ7nloFzFAZl1DUNu8TK8WFJAPxpoCfzq7j84pzXH9JDOTeln9O0F80VCzKLujLYlVSlZqX0KGxfYsSD29YkxDS+pRDBwTQKTdtA3rQ3gcziWC6dT05NbGvDARbneYawmWz6CyiOf3t5icngpWQT/XapgSAzMA16/EftxaGE9gorSQQf8F+ICyjLx7x002PkVa28NJs1kkqASUmmrlqH6isSkvQ2K83IGkBmOkd6Gwbz94R51iNKQkKDn7n9Hp4hoSdBN3NKfb97RkZipkyYtXu1B6C9BteDCPaQW6R3gFBK06g7xqcsxxOOlboSHCQ9SAWfnn0jCY6TPC2WkpLOl9wN0xo/YqZOXMLmiA7G7lt72H1jqbpEatn1CZjVTE2/tC+RiCVsXcQNl+J1EF+oUYEsXLft4ZYVSCTRjwf3aGjKxJRpjnLS9PnDqXhx5hZlTXhygxWxCKw4ZhCxeH0kvDZ4FmyyTZxBTMAzpRIDWhB7Q4hUsUSweNWogQjzchQq7cRpaMjB5pOCpJIDqNBtXzF+A9lwkJmzVEEMS2lncFmIe1Nrw6GXyyzpUySFN/Vt5ijN8WQmgUSDYB77kPt+cc7LJCvNZGrpB0izVtAeGy2UmgBJBuXr4pbuaQ3/ANBq/oKgl76gO/eLMPLQEnQRRxVLufIvGsNCNGFQhytaUmpdVSf+vAgVOH1BwlxsYZf7UFKUZiNSiKAOw4FYoCJqCUy8OhSQblQD+m0DLDhGWkrWaFYS3xKDUptzBU/MkyywmauQlBUfUikUKy5QLEggChcuOz8QRhpaEoV7oalgVJNh+cTcQpjHD5mSHWk/0sA/qHhhlWby/wCdSQC5CmFfDxlUYfWQFqU5Ds/2LUgyVh1dXSnU9FEVA7k35guFg7G+QsTCFoIszR1M96A4FBtHzuVma5Kh1kVDsVaWZ7tDWZ7Wr0OVgJVVKqElqUS4PqQImlJMzo0ePxYHUumm7Bw1zaMetSjMWWUUlToBGodnCg30esFyceqdoCldGrTVN1ULEijkHvvDrFMkpKkKZrjZmu3ytBim3kzVFuXTdEt20l9/ibag2i//AHRmB6iaaSN/lCs406wwp3Yf4+UMgoS0iYxVrYJfcksA4FBvbaD0r0yZxMzNlDSQnV+DSoJpytmHbmL5mbpJKClQmAbMWo4NNoQYvMEGapJ61agEJS4TroytW+kuwgnB4gSgsuVTVD4i5J2JS/d/lCftBuwqTmoSAlBUXctqLv2aoH6xdi81W6Cxcn0T59B9bwuwE7QA6QxDk9mNyTQWiTczCUpRLUksS5FXPHmn07ROKbeRnSWBmrDy9bLZWs6gWcAp6g7OxcXjO4uXLIUQtZAmqOsB33VS5FXpWH2HllSDRlAGoYvTiPfdJKQCkHY+SE1NOzegimQWLcDjZZQVyjVP84AoRSttiwPIi+ZjUTBLUhyQFArJbUzUIPq3r2gTO8JLlS3GoJeoAodyC23AMAyVgJSqQlJQVJDrTqq7FQB4c7PQwwIpsE9tsf7qWlMpyVn4+A1vJ9bGMpgcxnSlAuquyqgjwY2ufSFzpR1JolQ0hKQCRyQw5Nt4VSJ8nQAtIVw9W8RWMqWhlxdvTaYOTLxUqUv3amKekafhUKHSrzePcJlXuV9aVJ1BnIoGqPS8c5Bm2mXKSlVgosNnUSPpSNjKniagglwRUGoL8j9Ir/jqauyL5Orox+OKkFQdtVdQHnYjzXkd4KnumWJ2oEpS62cgpLP6C4MF5ngwgJFVS3AD1Y1LKuSw8wIJjKqNTBqgWsQwADd94n1adMa00abKcQUgG6SARcfQxoJU1xGQwU3oSgFSVA0HI7E9qel4b4bHEXLdjSHjPxiyj6h+FxypcBoxyGd/334jpcx94oiZ7MqIzOe4z3TdOq9r+YfzF0jNY7qKnZid4WcqQYq2B4nFakgdSXuAa/2gKXgwFEjqVysu1gL7wzRJdJUXPiw+d/EeycKTUpPy/OOdtsulQEZaxdjttFHu1pPHrbwBDDTXelmrFanNEkitaDzXeFyECmT9R60Ep9a/L90gzD4UkUSAHoHZh4joTdJBKa1HDc3EeDEc6R6mJucvB1FGTws9KgEqAZQFuYJGB0KC0kaWIUCKH1HzgnKsAJiAWVe5N/0+kPF4dIQU17NtFopkpNWZsETaJSSHKQoXpRW1APlFcmS6UpSQQ5BO/cNx3h3jcqCAgEkAGlSHUeSL8s0B4DLtM5Q1OGcmoq/MUTxZN/Ajz3KVO6WdwxLBhZh3LmrbQqkYVKkmWpKQR8Ky4KS9vArT1jQ5xOebSybKUSa79NoTIQktqPcFrUv2vaIuRWvk8w2DmUQ4qa6VdLDduXNxG1wcx5Ylq+IILki+229rxmJGCL9BPZ+aQ2wM+YHEwAkNYhO7MxoSWvEuzu0HAYcvdSXo5Y9qQrzqaqTPSpBWtlghH8osWfYuaw7kTdZDPSunxcmnHpCbOloXM6K0YqD1bfwxaB3bejVgCnJQJyy5CdQWSq1TqbknhjHmNzdJJ/hLIUoslQZheh57QJlkrWUkhkFRIf8ApFKE2H5mL83w4YFy6Qeml32r+2hm6dElewjKET/eJUH0GjgAaVNR0ChGz1uK8GzMIpKHKdK1E6gkBlNcmlAx2arxfk+MSpJVUmnHYix8Qzx+EPQDdSST2cvb0jXZZl2XpHuhYKJYsKV/Om8Xf6ZSVgADS1AGBcc04pc7QJIcdAU4PU4UNQIDfLeGeZTk+51qqUVfkb23rDwp/axJYyZDPQElCZgUpySGBZ3DO1vxHfcQFhZaUn3coqCCQ4V8SFXUKt2Yd4DxmaJmmYrWoH3gKAp9IAZqC1ia8wRIzIawrWHaoAZlCgI9KVjSKRiyyTmHwMVLKqqSQ4FWLeWPzgfEYCUCQlOnVd61JJpsB28RTi8dLl1lsnUSVBO5PA2Pj84qRjQpveEJBbd1CpqobCne8V4q2xOSLS2H4IFDJN7P4tGmyLMiCUmjO72Z3r2vGTxeYyUs8wObaa12FI9MqZOrMGhG7HqX5Gw+8dHdRVkowc3SPp8rFS5ySh3SoMSLdiCdxzGbxeBMuZ7tS6jqSS9QdweRb5wuy/MdKkpl1ZuSw7xqc1nYefL0qmIC0/CagpJ2qHY2+UKpPki2PyQjxukBYZSkFyXY23Prz6Q+kqcBT6nqO29fpWMwrCOEK96saGdOnU+zEuPq8NJGIOkJckCgLMW2AYANHMpO/uDXwMlpFSauLhqfR6QLhsauXfqB4t96bxxIxj03FClVC+97tdxFqpjvT7AGv+IrFitWM5OKCxwd0uHgWbg01Jr+UATpRCnAALPQgeQDV46RPmM5GpgW78X9aeILd7AlQSFJSzDsGFPMemYTsOz3428CkD9fFPIp84slivVQk78dy31ifWtDWeqwwOwZ9rv37R70SwNIrwA7dvNfSPRg9AopOrgjV/jeKZalkddOwJTWtSb22FIFNbDZMRiFV6dINPgHPnzTvAsqSkCjVrQsPk0X43EkhkpCkksSlb7XsQ3eK8OuWlLK0k9zC49NkDwM5g2pgQGZqH0vFqMck0Bc7sXr3Nh6xiZE5ctBUoaRuhm2oT/aDpOfKVLQRLKUuyUswpuRWkNGdbA4/BpswmqJcHsGIdOwUH3gXBzGUrVMCkoDOaP3Js/iE2IzMKQ82oFToKhppRqOW+VYTY3P9SSiUnShT1O7hqDasCfJeImjD1hecrSSSCdywavq0BYHJyoAq1dZp62paKcNg1lT/E4qD/n9tGozCcUSpbAmYU17d2Bp2ibTrBS16ZvNUiWoJlTSUvUEWPYsCd7d4HnZuopOlXXwxanwsFHfkRzmMqYZgUpgE1FA+q4cks1n9YXYUTApKiCdbp3qKp5qGeo7Q6qjnlN2HyvaSYFATFUKupIowYi4pzaGWn3kiYU6ldY0qFgm7KI32sI9mYKWr3aUpYAAWDk2L0gvAy1StQlq0hRBUlJSaNpAIItR/WEbTCrOMnw2mUorYFFgTUglumtI7E5RXuQa9LVPk1/feGeXIRVWoMmUrUdLsojVqSedmaleRCvA4lIAUtAUosVOCxu7M22zesBoeHwMsulaVDW6UkOHqR5ENcWTMSPeEsx3qAWseXeEOY5nLSNa9AGolnLtcADnZ7+GgEZmZqFKKpjAUSTXkMB6V7QFBtlXJGkwq0gsjS4YdVFEcPfZ+8d5hj/dylpIKis6UitAb2rsT6xiMdj5sxLgjTLFAN2o5O5vV9jDqSFFEuYVagEtq81bU9j+6w6i1kQqzPHAIlgKJBbQXUxp1al+Cb3aBpTLBLaHqwDubnSFXB/WCJ6gJakAUB6dQpWvVdqEP5MK8RjNIKUggmikgg2cgC5AqQSWvtCr4QxVnM5CegnSdaTMKQxEssCdIubQ2CcIqYrQgKlaQEOmtAxJN6kPtvCCRiUrClaLApJLkMfy28QnzCRMlFQDpSVFkv6il9xHTC6qxO0U7as0mKzLDYdR0ITq7ByP/Yu3h4Cw+Z4jFKIlgJSLqYlv1MIcqysz1bpQPi79h3jbSgiWkJQyUj9/sx08f8dPLJcn8mWlg9kZcQOqaVdtLJ9dJf6wLMMsKH8NAqC6akEFwQe0c4rH8QJlwMyamWmqzQDn17flHU1GKo5k5N2z6OdM5ILhBSR1AgCzWLPU1ZjUQTh1aEajQc/vb9vCuRl5lEF1Ek9aekpJYMQCC4ZLAitbQ/8A9PoUkqdIUPhmJHWWAo+7Up/ePGmrbo71oiQFgaWL2Hmv2iiXPlpIqQCPhLAHhjyOBzDHDTPdirBINC4tse3+YRZnjkJ6AkVLJ1AMWsa79+0PBvQrGslVh00sC7E9gR23ipBTqUagpLFgab7XoaRdLwc9aQfckuxqUp+hL0rxtSK8xw01FDJmKSq5Fubgu/jiKClmHfSOpwbaixP5/PvFr0o4vQ8i9d/NYXGclLqmJVdjpDkebue9O4gzDzkLLIUF7tYgHpo1HgMJ0qYpIchXooFubg0/WOk4gsCTU1DEfIpe8WyWBYgpJsOWr6bxcZYmO6CkN+EhyDehoTexIgBAZai4p5SCEv6xzNXX4ykCwAln5lSCX9YtxeTkgp1gpYjQaPXcfpAuDwMuUnQjoSPwpDAeHTCNsNI+e5jmkmTM0ISZpoNSlO6uGqzQfhNU4dQDfypox2bmEsrLw8ua5Ubkbj0NfWGOFxiBPSSTLIABsXetG+ExlxmcqCJ2SLWpKagcFLNtzBWJ9nUplrLAMlg6gNrnYRppWgsSp6ePrCTPsWJhMoI4q/zpfiNNRSMpNmSw3u9B1TFIm1qkUclkgkhiLVjzHYubIAll5i1EliRbZyKc/wB449o8KpIASSGqa34AAgrK8vAIXp1lSUiXqDskP1G1VM/5QsdCttuhpgcoK5Q98XJvpcAWFA9doFmZTNlHUFj3YIIJYNdISlZsamgF4dIxqZSf4ijqbpQAdR4pt5MAYabMnKAnqeSlJOlWliSx6wAxAZw/80FRvQWkJ5OPOoDqBB5NRyTS93goAjpAYH8QKioX/tB+Kkyi65aEMwSCEMW2Z7DYRnczzXQhQlqYuxYEsLmvNO994VxykGsWNJU0S5K0r94SqYkgGjpSFNejV34EKsViVXAIqQlANvn8z6wpkY2ZMCiuYuhcnsBuYIwUlcyeElZYh012PcCjh3MP0p5J00dpwC5mnWCpyKqLU3qTTz3ME/6OYoaQ7JonSTUVTtts7xauYElSVEKNQklQa/0DfYUhvky2Uyk6FFygMKqBBAJFne3eEuTZekkL58kyVJQpKUpLALWT8XxKBB9GtGz9nsUZktL6KBukpofAtCGZmAmahpKqsSEukORRaVbiGiRLk6dGkah1JSACWsyQG5h+yWCbt5L8fgyFEilQTQkGjMoW4qPXvkcTP0zD0LIBIdjpblyC/c7aTGtxc1a0KYhwFJLkg1sWAb1eEWYYchNDqISEqqyS9AwHJfsKRmk3aDlCSZIKwkiXrvWqQ3Lu7O4tAbOHUHTqrVjyRqANCNnHl4ZiYlwFpUhCEs4UCAKlP3JYAHtHE/DEfAtPugQs0L0FKGtrj7RTQjyKMNidFEgBIJoC++x38wVOxWohiQ25akJZiF6iqgCiSNRani4hpgcCuYl3rZq7dzHXHmSWSMoNhMoSzyryW/YimalASopAFL7uLNFi8tKdbzEdBqCTRg9muzUhfLxetLBBIJDqoGA4eKfVi0KuNpn0LLMfO/2+XMdSpmvSC41FL0Dnu4uGhnhMxmzkpTMSpZCmDA93Zx2VelRC/JsPMTIkgBQdABSyiFCp4IBL2F4ZrkFPUoLUgN01BAQdLjc1atAzx5cnbZ2JUgrAlakWUJbv1hI8JI3axN/BivFYpSlGSuXLKSApy5Z3AY71HMEzcGfjBLpAbq0uC2rUE0NORt4McTKHStQFeWJJcgAmj02PMDO0bA2yTNV1QosRYFnKbOORtDg44kNSMljMKfdkaVJAPSotZ+U1axYwJJx01ABSsLDuaE7sas48bVi8dE2arG4AL60nSrcCxNSC2xva8LRpZ9Ie5KDXu6Q1a3oY8yLPAslKjpmpcqlkMWqxS1FJPaz7R7jskUpXvpB0qNVJBAeovzbzGkjItkzkghLlYLjUxofS21/rF06elADChPUQbF7kE9iO0VT8vllRRrHvAxIBUkttX5fsxDhVyy+hKqO23FDUvCsJerFM6kJCg1QND+a73H2iSMYFJBCG5BFXigYhYZWkhPAIDduosoUpv2hgt/wpCuTq0ud6BLeog1gx84y+dLWAkpcmhLMX2DwBmmW/xUgs/ow8k7xpcuyxP8MSwrSoOSG0pYWJNXP5QJi5AC5yGJ0kDUzUIB/FQNbeFvqjPLBcMrQCAyGcalEuSxts3eBFT0hnIoXezbV/tF/tPMUEJcIAoAokcVAAr3jOy8DMmJ1FR07PR4jH7nZSqWAzHLTNI0AEC+zsbfWLAuYCHUU12LUqNP8A1HA4izLMHpDFOnbuYIxCNLBStqAC3r+UUSoXADPBWp7kOQRc+u7fnHWExa0hZZ1cqLAt9/7wBmuapCSlJAf5jZzs1/lGcnLmTdRDlIudv34hoWwSYyxmeqUSNQIdjpsa0rxAU7FhaBvU0HbmA5xJCa92FO3rBWWp0qCdLKNBZ27jekN0SFu2H4TLdaFHTplN1Wc+B8q0tB6sCqVViNLhIDPWwJ3/ALuI5HvDL1omKKSWLgJ0VvTkjiCZeIm6EqTMQxuSsuCLA6g7/usLJhOZWGWtSaVUQFJ01DDVet6C3Fo0mMw5Sr+D+IpUHahNxUODvQxXl+VTFqExU0CYzBgCEhmNr9j3jme0vSjStRKikCWnWXDv2ru9rvSBDki8ILXyWzMomBcyaqYFa21S5aQzJdYd6qLgVELJ+KAV0IndRDn3YASHAKgwdg4h8ZcxLBihBI1J1AkdnFhtvXmB5eZKTNUmUlRll/hqpmFKE7g/FwBDNetARRgSoFaZkv3ksgsR8RPBD2DOAO1IsOBdeoL6Gtv4Z2B3s8eScclJJT0ISXZXxA1LkXrZuwF4qxOUzlSkp96kylk6loSQQFWcEsBW4NyHaIqEmx3JI8GACNbDUkAEAEggOSSpRvVy3bvCc5csTFyFOXrqqekpq6k0BZh3r4Gxn4hBkjCTFK1Kl6SRciwNC70/vGb/AN9lpMwTZMxKwwDomBywAYqqLHfbvFIp+iNimfghoCJak61EaUuNRDgmtLBzWBsTLXJ/4pikGy0s+nhyXAV1faJleKVImqWkanKlEFgVC5INOpqtvtGoXl5mkzaFKwkpFNSRShcMa7HiKPDBszGADkSZmoBSmfU4OotTYk6jG3yr2Nw6CCELdNgSSOxa0Z9WWr1aADqoCOmlXBSobPpPNT6OMozTTMV71SkqewfSSfio1wQ0FXYGaZC+pIIo96j6/rBMqUk6SVFSSHoRd/iowO4beFHvFzJgYujSlQLpcl+oAdw97sWqI8yHDqQmYVTB7pCiEpAGoJLFyrs/wloR02FX4NsawDgUqFaSnUklgCNiQHoX2aK1zgoFPxJSW6r9j2NoT6l6+gv1lSwggWIIIewcAsb2gY5wNf8AEJAO5cCwoC302fvEoTp0ysoNq0a/CzkmiXdupNKVAsR32gGfliXmlyU2I2D7hQP4TW1IqwkyWrSpLOE0rcKY887txBiMUApNUjU4UH3vbTU2ZyKPxFO6E6v0DxGAUyVIAUpBdLgE3rpUW6uHvDHLc50sialSVDlJrsXAdi4i8SxMIUltSSWIfwaWNNjxAhkkrJ95qqCpPQQRQcnpIA4teGUhWh6Z0tYJ3aha0Lp+apQpSCykvUEPUAOKW5jzAS0LUsFRQTYhViP6TQj+8UYqWlJ62pu9DZNHuDahcGlIMngyK8S5IXLPSPjQB1CoNvxJoe8WTlpLEFLEOHT+tbvFODw+lkBVNnUNT/ysb+ez7wcjDg1UA5/m8D6RNWNgykjOHlzPwpQG1AsXbalDs7woGbhDIlvMPJqearJrBWc5YopJSCoFv4Y3P83mM1ISskhSCitK1AdtrQqX1ErN+Oi/McOqYsFagVXaulPitT3gIY8oHUS6dvSHAA0kNRI3NztHGJyorla0pPvAxYbj9fnaLKKWEBtman+2K6pQjwxr6wtm5xMWxKmBJfc/4hvismUupUEEFh01A/M0baBf/pgFmUprHerbC9T5g0hbbE82cgqHuwfB39TDKbi9KPdadJ4TYvU7A/KLh7Lr0qACD1Pr1Fwnuhmb6wLPyhaepYLWCgQwP1uxaM6NbK5yTpCA6SPidrguAOL70oOYvkpSplKqQQC7VHb6hovkSejRpSauKVf07Ui4yggA2BLHVYE/u8ZNMDCpyWZI1EKSS4Pwi1amxLwxw4QhmSpSEpBJqRqYirVG2zPvHMjANLK0hKgdOnqqrsEswfY1uIFwGaSxLCVL0kApYKbq1b9rggwryFGiVj0fw0yHA3UQwIoSa+TtWDcoy1OtcxJUV/hcggP8RAHIvCjCZYmYpOmYspDEBwxBeg6XBFflBmL9/JmLJRMTICglJSEEEq6Usx1MSRtciILjdtoo5KivNMY40EIC9Zb3mkOTUMT8PTXu19o7wuNTLBSsiv4gUkOaBkpUau4fsKxopXsvIA1TAmYrVr63IBIajkj99oqzWXLCVFwdLWA5sRRwa3O0VUuq6vYjVuxDh8RKmzgkgOUuQ1aHdi2o1/OH6ctkqdYTpIDEJLJJFDqQCxLOKiF2Ay+QZiVKJVMT1IYkBO5bm7VJ3jS51kyJmFWtBPvQAtWm5AYsxo7Vrx6Q7u9gEOtIWJigAG0jrcAO+ptieDxFmZYZM8aloCglyxNCQklL+oH1gTJM2llZBTfpSpWlyO4t5EOFy5pX/BCQhiCkuXJZr0A9YDSuwozmDyVCQuYE6SWI/pJsJeoUYkhuGrFiFNKKUA+8Qo2Sz7OqvdwNmgrMJkufMQC6RJfXUbUUk3rQfCaEDmDDgBMWr3SkOCPiq5FCGAZ6Fz4EZW9mdCiTlcz3jrKUMA5JJIp/KTYh79oNn5UlUp5SFmbYMoAKPwvegPURbbtF2IJlhYWgvpACQrZjUE/hGzl/EHZTjkmYUJbR+IJSCEbpev7aMpJmrwBlYZSpQUhC0hB0qIJSQoXUQSHDqIZr8iovwmE96pSMQR1BlIYdQLkEKAcG3yMW5dORiEzZoSTNI0TCkknpdLKANDS4aF+FzyUZYHvk6SOgqNZbVKVpoQzgh/6uBArNGscYrCS5elKUKUVEpKlaUgANpAJABIduo172hdifZITlqWNBmuGlqWpIVTqCWokEAsOSeYOn5pKXLElRovpSXoqj/E1w3pRo8kStKDLnK0TJejTMGopWB1J1WdiSCxc1tApboNsVJw6RNITLWlCWDXMs/wD5OT8I48w2nYY1LKOliUp4ejVYqD8xwVBbFKxrDOsEHpHxJSVDqSRsrcPQ1iv/AFolgzFqEuaG1IJKZc0atNAr9aE1d3hOg/ZngwMxNUHSASp9LVckkpepb+WGeGxINTpcAgEioBPjxBeGno1GVMfqBVK1FiUm5BF2O42IilIE5OpKtKkkgsOHBHjuKiDGLTwK5Fy5AWGDahsw9KD1ELswCyyEABg6tQfhquG3tzDbSzKU9HYircueI5xqAqildJF0q07XB5r9IpfyYzRwqt16F6i6CKaiGd2o8erzmcjpIBLf1pbZmCTxeG2YZeCPeO5oAVDdmrZ6Dmn0A4y6YQNSpayBdV/rDXQpbNHSn0jI+1A6pZ3c/cRIkcvH+Y70LJPwL/7H7Q6ys9Mv/qPvEiR0LYj0BzRWb/2P3Mc4NIZPkxIkDk8DEsxiBqVQXjzMk9GL/wDX/wDYxIkB/iZGdwx6B4XA+Krpfn9YkSBAE9g2CWf9VLqf+QD0c0hvmmHT/uCxpSxWl6Cru7+YkSGWweH0DFoAWhgBQ/cQbjvgmf8AU/aJEjcfozB87P8A8f0/SFWBrLU9a71/FEiQv/T+g+A3s/8A/czxs0v7rjf4O5G2kx7EjQ8A9HyRaAcRMoKAEdj7tFfPeNFlE1WjDFy5dy5rU3iRID/I3h7hj/8AKxQ21Ets7ivmg+UE+z6iZpcv/CRf/qD96xIkV9B4FYlZOLlAktoNNvjT+piycGVLAoNSrf8ARz9ax7EgvZlomWoCcZ0gJ1ElTU1dEv4mv6wD7T4dBUhRSkqKVuSA56jc7x5Egr8jCbNUj/R6fwha2G1FjTTttxD7MFk4fLSSSVAgk7jQm/MSJGA9Fk2mkih1qDi7OKeIQ+0iXTiX/DNRp/pdIduLn5mJEiX+wVoIl1wSO2kjsdO3Ea72TSB7wADn6CPIkP6BjCRWXWtD+UC5eKzv/b7CJEhWMtDDM0gyJwIcGUtwbfCdoWyD0S/+iftEiQ60B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7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t3.gstatic.com/images?q=tbn:ANd9GcTXdi2LxWclyXEVD1t-MFIfMJq9RxdTA9O4H2Vjdj7jYDiGPtB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672408" cy="2446197"/>
          </a:xfrm>
          <a:prstGeom prst="rect">
            <a:avLst/>
          </a:prstGeom>
          <a:noFill/>
        </p:spPr>
      </p:pic>
      <p:pic>
        <p:nvPicPr>
          <p:cNvPr id="3078" name="Picture 6" descr="http://formacion.universiablogs.net/files/Profesion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23812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Ley de Educación Superior.</a:t>
            </a:r>
            <a:br>
              <a:rPr lang="es-MX" dirty="0" smtClean="0"/>
            </a:br>
            <a:r>
              <a:rPr lang="es-MX" sz="2400" dirty="0" smtClean="0"/>
              <a:t>Reformas a julio de 2008.</a:t>
            </a:r>
            <a:endParaRPr lang="es-SV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1772816"/>
            <a:ext cx="612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Grados Académicos.</a:t>
            </a:r>
          </a:p>
          <a:p>
            <a:r>
              <a:rPr lang="es-MX" sz="2800" dirty="0" smtClean="0"/>
              <a:t>Art.5…. </a:t>
            </a:r>
          </a:p>
          <a:p>
            <a:r>
              <a:rPr lang="es-MX" sz="2800" dirty="0" smtClean="0"/>
              <a:t>a). Técnico.</a:t>
            </a:r>
          </a:p>
          <a:p>
            <a:r>
              <a:rPr lang="es-MX" sz="2800" dirty="0" smtClean="0"/>
              <a:t>b). Profesor.</a:t>
            </a:r>
          </a:p>
          <a:p>
            <a:r>
              <a:rPr lang="es-MX" sz="2800" dirty="0" smtClean="0"/>
              <a:t>c). Tecnólogo.</a:t>
            </a:r>
          </a:p>
          <a:p>
            <a:r>
              <a:rPr lang="es-MX" sz="2800" dirty="0" smtClean="0"/>
              <a:t>d). Licenciado, Ingeniero y Arquitecto;</a:t>
            </a:r>
          </a:p>
          <a:p>
            <a:r>
              <a:rPr lang="es-MX" sz="2800" dirty="0" smtClean="0"/>
              <a:t>e). Maestro</a:t>
            </a:r>
          </a:p>
          <a:p>
            <a:r>
              <a:rPr lang="es-MX" sz="2800" dirty="0" smtClean="0"/>
              <a:t>f). Doctor;</a:t>
            </a:r>
          </a:p>
          <a:p>
            <a:r>
              <a:rPr lang="es-MX" sz="2800" dirty="0" smtClean="0"/>
              <a:t>g). Especialista.</a:t>
            </a:r>
          </a:p>
        </p:txBody>
      </p:sp>
      <p:pic>
        <p:nvPicPr>
          <p:cNvPr id="3076" name="Picture 4" descr="http://t3.gstatic.com/images?q=tbn:ANd9GcTSToh8n-tYdZdNSRVLOfpmdWPJXNBaqTPdiCBjeMxl4dm2hfSR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025" y="5010149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57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mpleare.com/wp-content/uploads/2010/12/El-Salvador-universidad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98707" cy="3429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04664"/>
            <a:ext cx="7024744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Ley de Educación Superior.</a:t>
            </a:r>
            <a:br>
              <a:rPr lang="es-MX" sz="3600" dirty="0" smtClean="0"/>
            </a:br>
            <a:r>
              <a:rPr lang="es-MX" sz="2000" dirty="0" smtClean="0"/>
              <a:t>Reformas a julio de 2008.</a:t>
            </a:r>
            <a:endParaRPr lang="es-SV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196752"/>
            <a:ext cx="453650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Clases de Instituciones de Nivel Superior</a:t>
            </a:r>
            <a:r>
              <a:rPr lang="es-MX" sz="3200" dirty="0" smtClean="0"/>
              <a:t>:</a:t>
            </a:r>
          </a:p>
          <a:p>
            <a:r>
              <a:rPr lang="es-MX" sz="3200" dirty="0" smtClean="0"/>
              <a:t>Art. 22</a:t>
            </a:r>
          </a:p>
          <a:p>
            <a:endParaRPr lang="es-MX" sz="3200" dirty="0" smtClean="0"/>
          </a:p>
          <a:p>
            <a:pPr marL="342900" indent="-342900"/>
            <a:r>
              <a:rPr lang="es-MX" sz="3200" dirty="0" smtClean="0"/>
              <a:t>a)Institutos Tecnológicos</a:t>
            </a:r>
          </a:p>
          <a:p>
            <a:pPr marL="342900" indent="-342900"/>
            <a:endParaRPr lang="es-MX" sz="3200" dirty="0" smtClean="0"/>
          </a:p>
          <a:p>
            <a:pPr marL="342900" indent="-342900"/>
            <a:r>
              <a:rPr lang="es-MX" sz="3200" dirty="0" smtClean="0"/>
              <a:t>b)Institutos Especializados de Nivel Superior.</a:t>
            </a:r>
          </a:p>
          <a:p>
            <a:pPr marL="342900" indent="-342900"/>
            <a:endParaRPr lang="es-MX" sz="3200" dirty="0" smtClean="0"/>
          </a:p>
          <a:p>
            <a:pPr marL="342900" indent="-342900"/>
            <a:r>
              <a:rPr lang="es-MX" sz="3200" dirty="0" smtClean="0"/>
              <a:t>c)Universidades.</a:t>
            </a:r>
          </a:p>
        </p:txBody>
      </p:sp>
    </p:spTree>
    <p:extLst>
      <p:ext uri="{BB962C8B-B14F-4D97-AF65-F5344CB8AC3E}">
        <p14:creationId xmlns:p14="http://schemas.microsoft.com/office/powerpoint/2010/main" xmlns="" val="33680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ustración vectorial de las banderas de los 27 miembros de la Unión Europea a partir de 2008 la OTAN y la UE y la propagación en un círculo alrededor de mapa de los país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1728192" cy="1777885"/>
          </a:xfrm>
          <a:prstGeom prst="rect">
            <a:avLst/>
          </a:prstGeom>
          <a:noFill/>
        </p:spPr>
      </p:pic>
      <p:pic>
        <p:nvPicPr>
          <p:cNvPr id="17426" name="Picture 18" descr="http://comps.canstockphoto.com/can-stock-photo_csp0925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938" y="5013176"/>
            <a:ext cx="1385310" cy="1473069"/>
          </a:xfrm>
          <a:prstGeom prst="rect">
            <a:avLst/>
          </a:prstGeom>
          <a:noFill/>
        </p:spPr>
      </p:pic>
      <p:pic>
        <p:nvPicPr>
          <p:cNvPr id="17424" name="Picture 16" descr="http://royalprestigecr.com/images/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314" y="5229200"/>
            <a:ext cx="1697766" cy="1273324"/>
          </a:xfrm>
          <a:prstGeom prst="rect">
            <a:avLst/>
          </a:prstGeom>
          <a:noFill/>
        </p:spPr>
      </p:pic>
      <p:pic>
        <p:nvPicPr>
          <p:cNvPr id="17422" name="Picture 14" descr="https://encrypted-tbn1.gstatic.com/images?q=tbn:ANd9GcS7SNAt1QwhLNBI_shV6skQLTIzVh2RI35BlLHVNCkw1dp9tB2YJze-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85184"/>
            <a:ext cx="1584176" cy="1415819"/>
          </a:xfrm>
          <a:prstGeom prst="rect">
            <a:avLst/>
          </a:prstGeom>
          <a:noFill/>
        </p:spPr>
      </p:pic>
      <p:pic>
        <p:nvPicPr>
          <p:cNvPr id="17410" name="Picture 2" descr="https://encrypted-tbn3.gstatic.com/images?q=tbn:ANd9GcR0P7Hda8sKXgTMXbDoFaS9cko47bOpHKWkf8nzHQHfbG2d7Loep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4830" y="5229200"/>
            <a:ext cx="1901625" cy="124249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SV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Ministerio de Educación de El Salvador</a:t>
            </a:r>
            <a:b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Gerencia de Educación Media Técnica y Tecnológica</a:t>
            </a:r>
            <a: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Ministerio de Hacienda.</a:t>
            </a:r>
            <a:b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SV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 de Educación Fiscal</a:t>
            </a:r>
            <a:r>
              <a:rPr lang="es-SV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SV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SV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1560" y="2204864"/>
            <a:ext cx="8136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Breve resumen sobre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la Administración Tributaria y Generalidades </a:t>
            </a: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del Sistema Universitario en El Salvador</a:t>
            </a:r>
            <a:endParaRPr lang="es-SV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2" name="AutoShape 4" descr="data:image/jpeg;base64,/9j/4AAQSkZJRgABAQAAAQABAAD/2wCEAAkGBxQQEBAUDxQUFRQWFRQXEBQVFBQVFBQUFBUWFxUVFxgYHCgiGBolHBcUITEhJSkrLi4uFx8zODMsNygtLisBCgoKDg0OGxAQGywkICQsLCwsLCwsLCwsLCwsLCwsLCwsLCwsLCwsLCwsLCwsLCwsLCwsLCwsLCwsLCwsLCwsLP/AABEIAN4A4wMBEQACEQEDEQH/xAAcAAEAAgMBAQEAAAAAAAAAAAAAAQYEBQcDAgj/xABAEAACAgECBAMFBgQDBgcAAAABAgADEQQSBQYhMRNBUQciMmFxFCNCgZGhUrHB0WJy8SSCkqOy8BYlM0NTouH/xAAbAQEAAgMBAQAAAAAAAAAAAAAABAUBAgMGB//EAC4RAAICAgEDAwMDBAMBAAAAAAABAgMEESEFEjEiQVETMpEGYYEUQnGhFSOxwf/aAAwDAQACEQMRAD8A7jAIgCATAEAiATAIgCAIAgEwCIAgEwCIAgEwCIAgCAIAgCAIAgCAIAgEwBAEAQBAEAQBAEAQCIAgEwCIAgEwCIAgEwCIAgCAIAgCAIBMAiATAIgCAIAgCAIAgCAa3mLjSaHTW6i7cUrAyFA3MWYKqjJAySQOsGG9I0Te0fRfZTqA7HDBDRgeP4jdl2E+mTuztwD1mqktGn1Ydvfvgr/GvapuqddFTYtjAhbLtgVCfxbVYliPToJo7ooiT6hVFccnv7GOLmynUae17bLq38V7LGLgpcTtG4noco3T8x8t4S7lskY931YKR0ibHcZgCAIAgCATAIgCATAIgCATAIgEwCIAgEwBAEAQCCYBrNfzFpdPYK9RqKa3IBCPYqtg9AcE9phtLyYckvJijnLQm1al1VJdiAoDZBYnAXcPdBJI6Zz1jaMd8d63yb3MybGu5h4ZXq9LdRecVuhDMCAV8w4J6AggH8ph/BhraPzrdplS21UdblR2Wu5R7ti+Tj+XpkGRJrTPP5SVcu1Pg9Kx1+U5ohN8HW/Y5Ug0FjADxG1F3jeuVbagP0TZ+smw+09NipfSj2/BfMzckHy7gDJIA9ScCASGgEWWBQSxAAGSScAD5kwDnnJvPlmu4jZU4VaHrdtKoA3A1MAxZvxFgScDoMTVSTejhXepzlFex0WbHcmAIAgEQCYAgCAIAgCAIAgCAIAgHyYBwv2gca0+s1DnT6d0uruaq69mAFiUlkINYPXqOhOCAPynC2S/krM66vmElyVmyvK4Bx6EdwRggj5g4M4JtPZVVWuE1JHR9H7WGCILdLuYLixltChnHYopHwnucnp85I+tH3LldQr435KnzHzNqeI5GobbV5aeskV/7572n69PlOcrW/BByOoyfEeDUBMTiV3e2egEGmzccr8w28OssekK6WAeLU5IUsvRXBHwtjoenUYz2E6wscSfi57qXa1tG21vtF11h+7NVI9FTex+rP0/abu5+yO8+qv+1Gn5g49qeIBF1Thq0O7w0TahYdnsGTuI8vL5ZnKV78PRzn1C6yOor8HzwDjV+h3fZLNit1asqGrJHmFPwn5qRnzmYWNHGrqFtfHn/Jkcf5l1OvrFWpdDXuViiV7A5Xqu/JOQDg49QJtK1vg3t6nOUe1LRicD1v2XWaTUEErS7F1XAYo9b1kDOB03A4+UxXLte2adPyY12Pu9zuXAuMV62hLqN3htnaWRkJwcHAYdR8x0MlnpE9rZsYMiAIBEAmAIAgCARAJgCAIAgCAIBBgHF/arw2ujiCPT0bUVs96DsHQqi2Y8iw6H1KZ75ke5LyVXU4R7FL3KmiyOUjZIEDZKiZNWyCPWASIBOZhvRjWzdcI5esuwW9xPU/EfoJV5fU66eFyy5wej236lLhFx0HDq6V2ooH8R8z8yZ5q/Lsul3SZ7DGwaceHbGKNZxblpLctXhH8/4W+oHb6ydidWnV6Z8orM/old3rr9LKjq9I9LFbFKn9j8wfMT01F9dsdwe0ePvxraJ9s1ybTlflSziW5i3g6Ubg93Tc+Mhlqz06ebnoPQ+Uyur3ZZYXT/ABOw7Nwnwlqrr07KyVoqJtcPhUAUAkHvgSSXRm5gyIAgCAIAgCAIAgCAIBMAQBAEAgwDgHN+p8binELASV8Vakyc4FFa1sB6DeHOPmfWRbntlF1Se5qPwawTiVQI6zIXgmDBBEwZMjS6R7TtrUsfPHYfU+U43X10rc3o7Y+PZfLUFst/COWkr963338s/Cv0Hn9Z5rM6rOz0w4R7DA6JXTqVnLLAo7CU7ZeJJLSJ9Zg2JgwYPG+HLqaLK293crBXwCUJGAw+YkvDyZUWqS/HyR78eFsfUv5KdzLqneqlGtVtKiqtNNVb1af3RgHrkXY9dxAPkJ7inIttjuUe0871Cq5eml7X+zD0/BW2rfafsdGR/tJBS1s/h0yL772HyI6Dv1xiSYRae2QMTFtg++yWl8bOi6f2naYYU06naMAWMK2JAHxEb85/ebu2JKfUKN62WrgfMWn1gP2a1WI6shyti/5kbqB8+06Jp+CXCyM1uL2bWZNxAJgCAIAgEQCYAgCAIBEA0vMPNOm0O37RZhmxtrUb7CM43BB12j1mG0vJpOyMFuT0Vm72qUBmCae9lHwv92u44/hZgQPmf0nP6sSJLqFKetnK692Gaw5dmZ7DnJLuxZjnz6mRpPbKLJt+rY5H0Jg4MkQYYmG9GUnvg33B+XXtw1mUT6e8f7SozOqQq9NfLLzA6LO591nCLjo9GlSha1AHnjz+Znmrsiy2XdNnsMfFroj2wR7EYnAkIIPXrM6b8GG0id47ZGfrM/Sm/ZmHOPyfY+U1cJLyhtBxkEHse49c9xMRbT2g0YWk4XVV1rQA4CgnLEIvZFLEkKPJR0EmXZ19uu+TNI1QXhGj1HJ6EMQ9hbdY1O4gpULGLNWidlUsSSR1Ms6+t2rtjJcJfkrc3pavg1F8la1+isoJWxSPQ91P0MvaMuu5bg/4PGZWFbjy1Nfz7Hhp72qdLamauxMlbFOGX1+RB8wcg+klRk4vg0ovsrl6H5Oycs8xgcO0l3Er6q7Law5LlKshslPdJ77ducftJu/k9Snpcli0WsruQPS6WIezIwZT+YmTKez3gyIAgCAIAgEwBAIgHnfaEVmboFBLE9gAMkwD86269tVZZqbcl72L9fwof/SrHoFTaP19ZDsluR5rPvc7WvZcHxOZBJxBg+ZkyZeg0D3ttrGfU9gPqZGyMqFC3NkvFw7ciWoIufBuX0owzDe/qR0H0E8zmdTsu9MeEewwOj10eqXLNxKoudaMXiXFatMm65wo8h+I/Qecl4uDdky1XHZxuyK6lubKPxX2g2MSNKgQfxuAzH5gdh+89jh/pWpeq+W38FHf1iT4rWv3Kzq+N6i0/eXWH5Biq/oJf09LxKvtgvwVs8u6b5kYLWE9yT9SZLVNa9l+Dj3yfue1OtsQ5SyxT/hdh/IzSeJRP7oL8G0bpx8N/k3Wg501dR62eIPSwA//AGGD+8qsn9O4dy4j2v8AYlVdSvh77LdwXnqm4hbh4LnzJzWT8m8vznleofpq+hOVfqX+y5xuq12cT4ZatwIyPMfrPOOLi9PhlomnyeN+mWxStgDKe4M6V2yre4Pk5XUwti42LaKlxvlUhW8HLKQQyZ94A98Hz/nPRYfV1JqNvD+TyuZ0SdUvqUeF7FYWkKeo64wS2S+B2BJ69PSXn1O/lMo7rbZv1tmw4Vxe/SMTpbXq3HLgbWRj2yUcFc4wM4z07zeNko+DpTm21LSfBtbOeuIltw1C9OyeDV4Z+vu7sfRhN/rSJK6rPuW1wdH5O5yq142EGvUKga2o9j5M1bfiUH8xkZHWSIyUvBcU3wtW4stE2OwgCAIAgEwBAKB7Y0sOiqKn7kXJ9qUH4lb3awfVd5XI+k0s328EfK7vpPs8nLPTEhnlX5AmDBIGTgd/KYlJRW2ZUW3pIsXCeWS+Gv8AdHkn4j9T5Smy+rKHpr5fyeiwOhzs9V3C+C1aKhUGEUKB0wBj/WedvtnY9yez1lVEKY9sFpGXiRzqV3mvmVNGuFw1zD3V8l/xN8vl5y96P0eeZLulxBf7K/Nzo0R7Y/ccu1+vsvcvcxdj5ny+QHkJ9GxsSnGj2VrR5e26dr3JmNmSjkTAImPIJmQSYBEeQWHlnmqzSEI+Xpz1U90+aHy+koOrdEqy498VqZY4WfKl6fMTqWj1K2oHqYMrDKn5f3nzm+idM3Ca00eorsjYtpnoJxOnJrOL8Dr1AyRtfycd/wAx5yfidQtoet7RV5vSqcleNP5KTxPhdmnbFg6fhYfCf+/Qz1GNm1Xr0v8Ag8fl4FuM/UuPkw90lkDR66XWWae2u6g4trbch8mH4kb/AAsMg/r3Am8JdrJWJkOme/b3O7ctcw1a+lbKT1/9yskb6n80Yf17EYIkxPa4PSwmpraNvmZNxAEAQCYAgGu4/wAKTWaa6i34bFIz5qe6sPmCAfyjWzDW1o4HxLQ3aJhXrlFdm3dkkFHAOCyMDgjPl3GRkCQ5waZ5vKwpwlwuG+D14foLLrFQVuu5S6s6lVKKQpYZ6kZIGcdevpI2VdHHr75nWnpN9rSReeE8CroGejP5sf6egnksvqNl8uOEeswek1Y68bfuzY2YHftIMU34LTejw02qrdnWt1ZkwHVWBZCRkZx26TpZTZBKU1rfgKSe1sxuPcXXR0NY3U9q1/iY9h9POS+mYEsy9QXj3I2ZkKity9/Y47q9S1rs9hyzHLEz6nj0QorUIeEeQsslZJykeM7nMYgHqKG9JjZnRHgN6fymNozpk/Z29P5TOzGmQ9ZA6iZTRho+IAjQLNyVzD9lt8Ow/cuRn0Rj2b6es8517pSyanZD7kWfTsz6U+2XhnUQZ84cdPTPVLlbJE1B8X1BwQwBB7g9QZ0rslB7izSyuNi1JbRUuLcsdC2n/NCf+k/0M9DidW/tt/J5fO6Fr1UfgrdqFSQwIIPUEYIl7Gaktx5R5udc4S7ZLTPgLhgR0YdmBIYfQjqJupNCF04eGdT9kvHrdQmpovdrGoZDW7Es5rtDYVmPViGVup64I9JKrl3I9JiXfVrTZ0CdCUIAgEwBAIxAMfUaGuxkaytHZM+GzKrFM99pI6flAKtzHwu/7cL6qjajadasKyBkZbHbs7DoQw7fwyo6thWZUFGD8EnGujW3sw30urIIr0rBiPda2ylawfIsVdmx9AZSVfp65zX1GkiZLNhrg2nC+UVDmzWsuofsilMUVDHXbWxbLHrlmJPkMefpMPApxo6gv5IFt8rDTcdoVOK1pUiVqmizisBcmy89HA6ADYSvqWeVn6haVEV+5IwfubKjzlwPW6u77uoiitejMyKpOMs/U5x5flJ/6frqxcfvl90iv6n9S2el9qK2OUL9gYtWAWVQCX3ZYEr0K9iAcHtL2WfUVPZpbZ7VclWsUAtq95UYH73aBYxRNx2dMspHWa/8hWZ+lylshOTbvfYNUVrOHOXAyG29NyjPXpNv6+piNba2fGp5S1p3FKTYqkqTWyPhl+IYBzmdI5VT9zP0pSW4+DTX6C2s4srdD/jUp/1Tp3wfhmrhNeUY7AjvOia0atNPk9qW3KVJ79szVsyuTzdCvebpmjR8TIIMw1vhmUdX5H4r4+lUN1av3G9SB8J/Tp+U+Zdfwv6fJbXh8nrOm3/Vp58osEoiwJzAPG7oOk3gEYfFuE16lSHGG8mHxD+/0Ml42ZZQ/T4+CBl9OpyFytP5KbxTg1lB973l8nA6fmPKemxc+u9a8P4PHZ3TLcZt62vksPsjvK8R1CDtZpgzfWqwBT/zGlvT4ZK6W262jsAnctSYAgCAIAgCAIBEATAKtzZwV2sTVaZd9qJstpyF8ekEsFVj0DqxYrnodzA9wRDzcOOTBRfsdabXW20VDifPWpWxaG4c6tYrbEtcg2IA27GBg9AcjOf1EmV4Vevu8Ea3In47fJVG55ZejaWskMpPiPc5ygKqpyewBI2/WSf+PhryV6tS4cSKue8MhOlrO0IAPGuCkVsWQEEnOCTjMx/x0fkx9WKe+0yv/G1RRks0zhbMFwl/+Ld03L6zR9P34kb/AFK+1xafJtNHzhojpW0y+PVuYMWdVfOCGIJQ+e3HacpdPtXjk2hOtVfTi2jbNrqdUlVdGorGM7txIYnGFGw7cjJJx26DpODqsh7EqSU4qKkuDU8U4DS72eNTsQB2D1YRyqYUFR8JYsQcEdmznpNo5NkCPOPqfcuDGp5fGkp1YVarjZmoLeUrtrZQG6Hqtgyam7r2ndZinJb40awUIwZR9fpbKgFuVkcHqGGD5j8x85Z1zUltEecWvJgmdTnoYmGZLX7ONXs1TJ5WIf8AiXqP2zPL/qjG7sZT+GW3SLNW9vyjpjT56enPle82ZhkOuRCemCSOke5nZ5avUrWmXBbOFVFG5nZuioq+ZPpJONj23WKNfn/w43OKhuXg3PI3K/2Txr7VVb78bq1OVprXO2pT5nJJY9snp0Anv8ar6Vai3t/PyUKhCLfYtFtkg2EAiATAEAQBAEAQBAIgGLxHh1eoQpcoZcg9yCCDkMrAgqwIGCCCJgHKeY/ZDabdRZo7k2sd1VNm8tk43KbSx88kEg98H1kqvIcVpkazGjJ7RzHX6R6LbKrl2WVttsQ4JBwD3BIPQg9PWTIWKS2iBOtwemfFv4f8syvJh+xCNg5m+k0a70extE5OJ0TM3Scfv04xTawHmpO9MHvlWyJxlRCflG6tklpMtVHMxFWnOtoamtwypdpgFV03KXBRs9yo6g9fQiQ54UW2oPlG7fck5LX+Da6p01S3W7q9RUQSEw21Sx2Vo2WBqCgq5YY+EjOJF1ZSzFvdzPe18Fb47yUawh07BmcEig534z02tjBz5KTn0LSfTnJ8TObr8c8v2Ki9ZUkMCCOhBBBB9CD2lhGSa2jk00bTlF9uu03+fH/ECP6yr63DuxJ7+CZgS1fE7AZ8qR7E+c//AJMmD0B9ZjRgxb3drqKKAptt3YLZ2IiDL2MB1IGVGB3LDqO8temdP/q5tN6SOF9/048Fh4TymK7Uu1FpusTPhKEFdNbEYLqmSS+CRlmOB2xkz2GJgU4y9C5+SstvlZ5LLJpxJgCAIAgEQCYAgEQCYBEAQBABgH5k541Yv4pxCxQQDdswRg5pRam/UoT9CJPxl6SuynuR5aLU0rRettPiWuqiizcR4ZHUnv18ptJS700+DnFx7WmjBrUDv1/lOvec1H5PamrecIm44JwBk4AJJ/SaOevJuo78HnhfQfpMmOBdYzKq7mKLnYpYkJnvtB7RFJPejEtvjZ96fVvSVap2Rx2ZTg/MfMde0y4qfDQ32+C48C50R3H2sBLguKr1BFW7btU21jt5DcvTscdAZXX4HvA7RsjKW3w/Zmz4vy9TbQPF62kb1vW0PissEQdR99nuR8zgjIEjVZFlEte3wOzUdS8/JV+HcCu0nE9PVeuDv3Kw+F1UE7lPp0/KdOq5EZYM5L4O2LVKGTFNHTmny9HrT5PabBnjZqTvFdSPbaVLLWgGdoONzMxCqM+ZMnYXTrcp7h4+TjbfGvyWLlbl56XfUaoq2odQoCklKKs58NCepJOCzYGSB0AAntcLDhi19kfyVN1rsltllkw5CAIAgCATAEAiAIBMAQBAEAQBAKhzN7OtFr7DbYr1Wt8dlLBS/bqwZWUnoOuM/ObwtlDwc51xn5Rw7mrhtek1uqooaxkqZVBsKlixQM2SoAx16dJMpnKfkg31xg+DWDtnJndP5ODWjbVXNpDXZpLwzvV97hc+HkjKsDn5dZwa7+JI7L08xZj16ANpmu8ZdwcL4RP3jA4ywz3HUfvOne1Lt0a9ice5swj9TOmznonaD3P9Y2zGjzI69OsIG95X5os0Lr7otqDZNbjO3Pdqyfgb9j5yNfjRtX7nWq7sab5R2JOKafWaeu2kq/X3cj362wQwI7qeuPnmeP665U0ut+56LDlG2SmjFsODPIrbLUATDBlch1g6viVncg6eoH0C1mwj9bcz3XRI9uIv32U2W/8As0XWW5GEAQBAEAQBAJgCARAEAQBAJgCAIBEA497a9HSoS0Kgva5F3AYd6xU+7OPiAOzv2yJ1pbUuDjel28nLm+v8/wC0sVorXs2fL9V9tjU6UgtapVx0wU7nuP5dZytcUu5nSpSb7Ua++lq3ZH6MpKkZBwR07jp+k3jprZq9p6Z55mfg1+QST3M3SNGz34c6pbU1ih0Dr4iHsy594dx5Z8xMSiu3yZg/Uixc0bdPxEvfo0VGUN9nFmAd69yy567s+Q7dvOR69urSf8nezSs8Fr5E4Z4GlDkYa07yPRfwD9Ov5z57+oc3+oye1PiPB6LpmP8ATq2/fksVidpQp8lmedY6zL5DZtPZuuaNVb/82rvK/NaiKAf+UZ9EwK+zHgv2RRXS7ptltkw5CAIAgCAIAgEwCIBMAQBAEAQCIBMAiAcT9tOurfXCqwHdTplNBXtvvsPibz8lqXaP8RnfHi3La9iNkySjpnNcSxSK09tPqHrYNWzI3UBlYqwz0PUfKGk1yZUmuUedjliSxJJJJJ6kk9yfnMa0Y22Z/EPs58H7OLBhF+0byDmzPvFPQf8AeJpBS5UtfsdJOPHaeurr0x1SLp/GagmsHcB4vXAfAA798TKc1Db8hqHfpeDajV6XQ3NZRXa91dzhatSo2ivaQCwxkOG/1nFqycefH7HXuhB7Xn9yeXOFPxDUm27JqVstk5B6kipc+XX8h9ZUdb6nDDp+nD7mSsHGlkWd0vCOnE4+k+bNuT2z1C0uEQ5mEZNfxLUMoVKFL32ZFFYydzY7sfwouQSx7CWXTsOWTbrXC8nK+1Vx2Xzl7hg0mlooB3eHWqs3m7Ae85+ZbJ/Oe+iklpFIzYzYwIAgCAIAgCATAIgEwBAIgEwBAIgEwCIB+dfa7Z/5zqt/u+5Rsz0yoTuPUZLfoZLxuEyHlJtoqRMmbIOj1orDMAWVQfxNnaOmeuAT/rMbGj5zN9mujO4VrK6jYbqVuDIyqGYpsY9n6Drj0/cTSaclwzpCSi+eTy4ZqPCupfcy7LEYsuNwCsCSAehOM9DE1tNfsYi+1pllq4LZxPV23brPAZ8+NaoFjKAB0UdM9PLpKLqHWKsGvtXMvhFhRhTyZuXhHQ9HpEprWupdqqMAf1PqZ87yMizIsdk3ts9NVVGuKjH2PV2GB+84pM6GLr9elK7rWx6DuSfkJIoxrLn2wRGycurHjub0fHs8vfWa+3UhNtFNLUqx67rHdGYD6BBn/MJ7XpeF/TQa+WVDy5ZPqa0vY6XLQwIAgCAIAgCAIAgCAIAgCAIAgCAIAgHhqNHXZjxER8dtyq2PpkQDivtk5dro1Wms0te03pb4tda9M1FPvAqjpnxME/5Z3puUPuel+5FyKu5bS5OeupHQgg+hBEmK6triS/JA7JJ8o+q9O7Y2o7fRWP8AITWWTVHzJfk2VU37P8G44fypqriMVFAfxWe4P07/ALSuyOvYdC+7f+CTV06+z+3X+S38D5HqqIbUHxWH4cYrH5d2/P8ASeW6h+pbrU40rtX+y3x+kwhzPl/6LagAUAAADoAOwH08p5iUpSluT2y4jFJaR8E+vQf2mUm/AlLtW2VzjHMiIGSn32/i/AP07y6w+lTn6rOF/wCnns/rkIeinl/JrOV+B3cX1FgaxkrrA8e0DLbm+GqvPRWx1J64GOnWenx8aEV6VpFTTTPJl9W57O1cI4ZVpKa6aF21oMKO/wBSSepJOSSe5MnFqklwjMgyIAgCAIAgCATAEAQBAEAQBAEAQBAEAQDU8Z5fp1dlNlwffUHFZSyysgWbd4OwjIOxf0nOyuNi1JbMxk14KLwh/ES3d74W+9KmYAs1ddrIhJ8+g7+eMzxXVf8ApyHGttLj3LfGSnWnJcmdjH5fSVbsk/LJKhFeESp+c0ZsfYXv3mNmrZg28RTDCpbLmU4K012W+/8AwkqCAfqZZY/S8m5pqPD9yPbkwrXyyr6+3VX6uvSXLZQ1uzw61TxNquThriGHTAyduQoPXJ6T0+J0mqlbfLKPMsnkeltpft/9N9w72WXMw+1XoifiWgMzsPk7gBP+E/1liqEivq6bCL3J7OkcH4TVpKVq0yBEXsBkkk92YnqzHzJ6zuloskklpGbBkmARAEAmARAEAmAIAgCAIAgCAIAgCAIAgCAfFi5BHrAZzfS6YabUajSId1dHhGkn4glqltjH8RBB69yCM9es8Z1/HjXcpr+7yW2HY5RafsZTJ1Mo0ybs8r7lrRncgKoJYk4AAGT1m9VcrJKK9zWc1FbZkcu8Bu1iJdrfuqnrRq9PVY4dt43E3PtVhjIGxfnknsPaYnR6KOZep/uVNuVKXC4RddFo0prWulVRFGFVRgAS3SS8EQ98TIJgCAIAgCAIAgCAIAgEwBAIgEwBAEAQBAEAQBAIzAKpzTz5p9C/hANdd5114xX6Gxj0T6DLfKaSmorZxtvhX9zKxw7UeK1+oZkZ73VnFZJRAqKioCQCcBe5AySeg7TxfWL3dbzFpL5LrBlXKG4ST2fHFeO16fOTubyQdT+foJFxen2Xf4NMzqdOMtN7fwimcV4jZq2rSz4XuoTwx8JD2opB9cg4nqcLBroa7VyeZj1C3KyF3ePg/Q4GO0uC1JgCAIAgEwCIAgEwCIAgEwBAEAQBAEAiATAEAQBAEAQCie0zm99GE02myL7ULeLjpTUDtLDPxOT0A7DufIHScu1EfJvVMNnItuB3JJOSSSWY+ZJPc/MyI3tnnJ2SsluR6abVNWcozKT3wcZ/vOVlULPv5N67rKvsejzZsnJOSepJ7zeMVFaXg0lKU33S8lk9n3ALNbq6Ldv+zUWCyyw/C9lXVK0/iIfaSew247yRVB72WuBiuL+pL+DuckFsIBMAiAIBMAiAIBMAiAIBMAQCIAgCAIBMAQBAEAQBAEAqHtJ5abX6ZPARDqa3U0szbMKzAWqWx8JUdvVR5iayW1o5W1qyLizj/F+H26S56dQoWwdRgko6/wAdbEDcvl2BB74kWUHEoL8SVL55XyYW716TU4KLfCLFwDkXV6+gXVtXVU7AIbdwdqiPeuTaD/ug43d8gYz3jV7stqOnx0pS8nbuFaBNNTVTSMJWqog+SjHX5+c760WhmQZIgEwBAIgEwBAIgEwBAIgCAIBMAQCIBMAQBAEAQBAEAQBANLzVy3TxCnw7xhhk02L8dTkfEp/mOxmGk+GaTgprT8HKOX/Z1rG1emGuoUacOzXnxK2DrWDtXapJw7benpuzjz5xq0yJThqE+5/wdvQYAA6DsAOwnUnEwBAEAQBAEAQBAEAQBAEAQBAJgCAIAgEQCYAgCAIAgCAIBEAY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7414" name="AutoShape 6" descr="data:image/jpeg;base64,/9j/4AAQSkZJRgABAQAAAQABAAD/2wCEAAkGBxQQEBAUDxQUFRQWFRQXEBQVFBQVFBQUFBUWFxUVFxgYHCgiGBolHBcUITEhJSkrLi4uFx8zODMsNygtLisBCgoKDg0OGxAQGywkICQsLCwsLCwsLCwsLCwsLCwsLCwsLCwsLCwsLCwsLCwsLCwsLCwsLCwsLCwsLCwsLCwsLP/AABEIAN4A4wMBEQACEQEDEQH/xAAcAAEAAgMBAQEAAAAAAAAAAAAAAQYEBQcDAgj/xABAEAACAgECBAMFBgQDBgcAAAABAgADEQQSBQYhMRNBUQciMmFxFCNCgZGhUrHB0WJy8SSCkqOy8BYlM0NTouH/xAAbAQEAAgMBAQAAAAAAAAAAAAAABAUBAgMGB//EAC4RAAICAgEDAwMDBAMBAAAAAAABAgMEESEFEjEiQVETMpEGYYEUQnGhFSOxwf/aAAwDAQACEQMRAD8A7jAIgCATAEAiATAIgCAIAgEwCIAgEwCIAgEwCIAgCAIAgCAIAgCAIAgEwBAEAQBAEAQBAEAQCIAgEwCIAgEwCIAgEwCIAgCAIAgCAIBMAiATAIgCAIAgCAIAgCAa3mLjSaHTW6i7cUrAyFA3MWYKqjJAySQOsGG9I0Te0fRfZTqA7HDBDRgeP4jdl2E+mTuztwD1mqktGn1Ydvfvgr/GvapuqddFTYtjAhbLtgVCfxbVYliPToJo7ooiT6hVFccnv7GOLmynUae17bLq38V7LGLgpcTtG4noco3T8x8t4S7lskY931YKR0ibHcZgCAIAgCATAIgCATAIgCATAIgEwCIAgEwBAEAQCCYBrNfzFpdPYK9RqKa3IBCPYqtg9AcE9phtLyYckvJijnLQm1al1VJdiAoDZBYnAXcPdBJI6Zz1jaMd8d63yb3MybGu5h4ZXq9LdRecVuhDMCAV8w4J6AggH8ph/BhraPzrdplS21UdblR2Wu5R7ti+Tj+XpkGRJrTPP5SVcu1Pg9Kx1+U5ohN8HW/Y5Ug0FjADxG1F3jeuVbagP0TZ+smw+09NipfSj2/BfMzckHy7gDJIA9ScCASGgEWWBQSxAAGSScAD5kwDnnJvPlmu4jZU4VaHrdtKoA3A1MAxZvxFgScDoMTVSTejhXepzlFex0WbHcmAIAgEQCYAgCAIAgCAIAgCAIAgHyYBwv2gca0+s1DnT6d0uruaq69mAFiUlkINYPXqOhOCAPynC2S/krM66vmElyVmyvK4Bx6EdwRggj5g4M4JtPZVVWuE1JHR9H7WGCILdLuYLixltChnHYopHwnucnp85I+tH3LldQr435KnzHzNqeI5GobbV5aeskV/7572n69PlOcrW/BByOoyfEeDUBMTiV3e2egEGmzccr8w28OssekK6WAeLU5IUsvRXBHwtjoenUYz2E6wscSfi57qXa1tG21vtF11h+7NVI9FTex+rP0/abu5+yO8+qv+1Gn5g49qeIBF1Thq0O7w0TahYdnsGTuI8vL5ZnKV78PRzn1C6yOor8HzwDjV+h3fZLNit1asqGrJHmFPwn5qRnzmYWNHGrqFtfHn/Jkcf5l1OvrFWpdDXuViiV7A5Xqu/JOQDg49QJtK1vg3t6nOUe1LRicD1v2XWaTUEErS7F1XAYo9b1kDOB03A4+UxXLte2adPyY12Pu9zuXAuMV62hLqN3htnaWRkJwcHAYdR8x0MlnpE9rZsYMiAIBEAmAIAgCARAJgCAIAgCAIBBgHF/arw2ujiCPT0bUVs96DsHQqi2Y8iw6H1KZ75ke5LyVXU4R7FL3KmiyOUjZIEDZKiZNWyCPWASIBOZhvRjWzdcI5esuwW9xPU/EfoJV5fU66eFyy5wej236lLhFx0HDq6V2ooH8R8z8yZ5q/Lsul3SZ7DGwaceHbGKNZxblpLctXhH8/4W+oHb6ydidWnV6Z8orM/old3rr9LKjq9I9LFbFKn9j8wfMT01F9dsdwe0ePvxraJ9s1ybTlflSziW5i3g6Ubg93Tc+Mhlqz06ebnoPQ+Uyur3ZZYXT/ABOw7Nwnwlqrr07KyVoqJtcPhUAUAkHvgSSXRm5gyIAgCAIAgCAIAgCAIBMAQBAEAgwDgHN+p8binELASV8Vakyc4FFa1sB6DeHOPmfWRbntlF1Se5qPwawTiVQI6zIXgmDBBEwZMjS6R7TtrUsfPHYfU+U43X10rc3o7Y+PZfLUFst/COWkr963338s/Cv0Hn9Z5rM6rOz0w4R7DA6JXTqVnLLAo7CU7ZeJJLSJ9Zg2JgwYPG+HLqaLK293crBXwCUJGAw+YkvDyZUWqS/HyR78eFsfUv5KdzLqneqlGtVtKiqtNNVb1af3RgHrkXY9dxAPkJ7inIttjuUe0871Cq5eml7X+zD0/BW2rfafsdGR/tJBS1s/h0yL772HyI6Dv1xiSYRae2QMTFtg++yWl8bOi6f2naYYU06naMAWMK2JAHxEb85/ebu2JKfUKN62WrgfMWn1gP2a1WI6shyti/5kbqB8+06Jp+CXCyM1uL2bWZNxAJgCAIAgEQCYAgCAIBEA0vMPNOm0O37RZhmxtrUb7CM43BB12j1mG0vJpOyMFuT0Vm72qUBmCae9lHwv92u44/hZgQPmf0nP6sSJLqFKetnK692Gaw5dmZ7DnJLuxZjnz6mRpPbKLJt+rY5H0Jg4MkQYYmG9GUnvg33B+XXtw1mUT6e8f7SozOqQq9NfLLzA6LO591nCLjo9GlSha1AHnjz+Znmrsiy2XdNnsMfFroj2wR7EYnAkIIPXrM6b8GG0id47ZGfrM/Sm/ZmHOPyfY+U1cJLyhtBxkEHse49c9xMRbT2g0YWk4XVV1rQA4CgnLEIvZFLEkKPJR0EmXZ19uu+TNI1QXhGj1HJ6EMQ9hbdY1O4gpULGLNWidlUsSSR1Ms6+t2rtjJcJfkrc3pavg1F8la1+isoJWxSPQ91P0MvaMuu5bg/4PGZWFbjy1Nfz7Hhp72qdLamauxMlbFOGX1+RB8wcg+klRk4vg0ovsrl6H5Oycs8xgcO0l3Er6q7Law5LlKshslPdJ77ducftJu/k9Snpcli0WsruQPS6WIezIwZT+YmTKez3gyIAgCAIAgEwBAIgHnfaEVmboFBLE9gAMkwD86269tVZZqbcl72L9fwof/SrHoFTaP19ZDsluR5rPvc7WvZcHxOZBJxBg+ZkyZeg0D3ttrGfU9gPqZGyMqFC3NkvFw7ciWoIufBuX0owzDe/qR0H0E8zmdTsu9MeEewwOj10eqXLNxKoudaMXiXFatMm65wo8h+I/Qecl4uDdky1XHZxuyK6lubKPxX2g2MSNKgQfxuAzH5gdh+89jh/pWpeq+W38FHf1iT4rWv3Kzq+N6i0/eXWH5Biq/oJf09LxKvtgvwVs8u6b5kYLWE9yT9SZLVNa9l+Dj3yfue1OtsQ5SyxT/hdh/IzSeJRP7oL8G0bpx8N/k3Wg501dR62eIPSwA//AGGD+8qsn9O4dy4j2v8AYlVdSvh77LdwXnqm4hbh4LnzJzWT8m8vznleofpq+hOVfqX+y5xuq12cT4ZatwIyPMfrPOOLi9PhlomnyeN+mWxStgDKe4M6V2yre4Pk5XUwti42LaKlxvlUhW8HLKQQyZ94A98Hz/nPRYfV1JqNvD+TyuZ0SdUvqUeF7FYWkKeo64wS2S+B2BJ69PSXn1O/lMo7rbZv1tmw4Vxe/SMTpbXq3HLgbWRj2yUcFc4wM4z07zeNko+DpTm21LSfBtbOeuIltw1C9OyeDV4Z+vu7sfRhN/rSJK6rPuW1wdH5O5yq142EGvUKga2o9j5M1bfiUH8xkZHWSIyUvBcU3wtW4stE2OwgCAIAgEwBAKB7Y0sOiqKn7kXJ9qUH4lb3awfVd5XI+k0s328EfK7vpPs8nLPTEhnlX5AmDBIGTgd/KYlJRW2ZUW3pIsXCeWS+Gv8AdHkn4j9T5Smy+rKHpr5fyeiwOhzs9V3C+C1aKhUGEUKB0wBj/WedvtnY9yez1lVEKY9sFpGXiRzqV3mvmVNGuFw1zD3V8l/xN8vl5y96P0eeZLulxBf7K/Nzo0R7Y/ccu1+vsvcvcxdj5ny+QHkJ9GxsSnGj2VrR5e26dr3JmNmSjkTAImPIJmQSYBEeQWHlnmqzSEI+Xpz1U90+aHy+koOrdEqy498VqZY4WfKl6fMTqWj1K2oHqYMrDKn5f3nzm+idM3Ca00eorsjYtpnoJxOnJrOL8Dr1AyRtfycd/wAx5yfidQtoet7RV5vSqcleNP5KTxPhdmnbFg6fhYfCf+/Qz1GNm1Xr0v8Ag8fl4FuM/UuPkw90lkDR66XWWae2u6g4trbch8mH4kb/AAsMg/r3Am8JdrJWJkOme/b3O7ctcw1a+lbKT1/9yskb6n80Yf17EYIkxPa4PSwmpraNvmZNxAEAQCYAgGu4/wAKTWaa6i34bFIz5qe6sPmCAfyjWzDW1o4HxLQ3aJhXrlFdm3dkkFHAOCyMDgjPl3GRkCQ5waZ5vKwpwlwuG+D14foLLrFQVuu5S6s6lVKKQpYZ6kZIGcdevpI2VdHHr75nWnpN9rSReeE8CroGejP5sf6egnksvqNl8uOEeswek1Y68bfuzY2YHftIMU34LTejw02qrdnWt1ZkwHVWBZCRkZx26TpZTZBKU1rfgKSe1sxuPcXXR0NY3U9q1/iY9h9POS+mYEsy9QXj3I2ZkKity9/Y47q9S1rs9hyzHLEz6nj0QorUIeEeQsslZJykeM7nMYgHqKG9JjZnRHgN6fymNozpk/Z29P5TOzGmQ9ZA6iZTRho+IAjQLNyVzD9lt8Ow/cuRn0Rj2b6es8517pSyanZD7kWfTsz6U+2XhnUQZ84cdPTPVLlbJE1B8X1BwQwBB7g9QZ0rslB7izSyuNi1JbRUuLcsdC2n/NCf+k/0M9DidW/tt/J5fO6Fr1UfgrdqFSQwIIPUEYIl7Gaktx5R5udc4S7ZLTPgLhgR0YdmBIYfQjqJupNCF04eGdT9kvHrdQmpovdrGoZDW7Es5rtDYVmPViGVup64I9JKrl3I9JiXfVrTZ0CdCUIAgEwBAIxAMfUaGuxkaytHZM+GzKrFM99pI6flAKtzHwu/7cL6qjajadasKyBkZbHbs7DoQw7fwyo6thWZUFGD8EnGujW3sw30urIIr0rBiPda2ylawfIsVdmx9AZSVfp65zX1GkiZLNhrg2nC+UVDmzWsuofsilMUVDHXbWxbLHrlmJPkMefpMPApxo6gv5IFt8rDTcdoVOK1pUiVqmizisBcmy89HA6ADYSvqWeVn6haVEV+5IwfubKjzlwPW6u77uoiitejMyKpOMs/U5x5flJ/6frqxcfvl90iv6n9S2el9qK2OUL9gYtWAWVQCX3ZYEr0K9iAcHtL2WfUVPZpbZ7VclWsUAtq95UYH73aBYxRNx2dMspHWa/8hWZ+lylshOTbvfYNUVrOHOXAyG29NyjPXpNv6+piNba2fGp5S1p3FKTYqkqTWyPhl+IYBzmdI5VT9zP0pSW4+DTX6C2s4srdD/jUp/1Tp3wfhmrhNeUY7AjvOia0atNPk9qW3KVJ79szVsyuTzdCvebpmjR8TIIMw1vhmUdX5H4r4+lUN1av3G9SB8J/Tp+U+Zdfwv6fJbXh8nrOm3/Vp58osEoiwJzAPG7oOk3gEYfFuE16lSHGG8mHxD+/0Ml42ZZQ/T4+CBl9OpyFytP5KbxTg1lB973l8nA6fmPKemxc+u9a8P4PHZ3TLcZt62vksPsjvK8R1CDtZpgzfWqwBT/zGlvT4ZK6W262jsAnctSYAgCAIAgCAIBEATAKtzZwV2sTVaZd9qJstpyF8ekEsFVj0DqxYrnodzA9wRDzcOOTBRfsdabXW20VDifPWpWxaG4c6tYrbEtcg2IA27GBg9AcjOf1EmV4Vevu8Ea3In47fJVG55ZejaWskMpPiPc5ygKqpyewBI2/WSf+PhryV6tS4cSKue8MhOlrO0IAPGuCkVsWQEEnOCTjMx/x0fkx9WKe+0yv/G1RRks0zhbMFwl/+Ld03L6zR9P34kb/AFK+1xafJtNHzhojpW0y+PVuYMWdVfOCGIJQ+e3HacpdPtXjk2hOtVfTi2jbNrqdUlVdGorGM7txIYnGFGw7cjJJx26DpODqsh7EqSU4qKkuDU8U4DS72eNTsQB2D1YRyqYUFR8JYsQcEdmznpNo5NkCPOPqfcuDGp5fGkp1YVarjZmoLeUrtrZQG6Hqtgyam7r2ndZinJb40awUIwZR9fpbKgFuVkcHqGGD5j8x85Z1zUltEecWvJgmdTnoYmGZLX7ONXs1TJ5WIf8AiXqP2zPL/qjG7sZT+GW3SLNW9vyjpjT56enPle82ZhkOuRCemCSOke5nZ5avUrWmXBbOFVFG5nZuioq+ZPpJONj23WKNfn/w43OKhuXg3PI3K/2Txr7VVb78bq1OVprXO2pT5nJJY9snp0Anv8ar6Vai3t/PyUKhCLfYtFtkg2EAiATAEAQBAEAQBAIgGLxHh1eoQpcoZcg9yCCDkMrAgqwIGCCCJgHKeY/ZDabdRZo7k2sd1VNm8tk43KbSx88kEg98H1kqvIcVpkazGjJ7RzHX6R6LbKrl2WVttsQ4JBwD3BIPQg9PWTIWKS2iBOtwemfFv4f8syvJh+xCNg5m+k0a70extE5OJ0TM3Scfv04xTawHmpO9MHvlWyJxlRCflG6tklpMtVHMxFWnOtoamtwypdpgFV03KXBRs9yo6g9fQiQ54UW2oPlG7fck5LX+Da6p01S3W7q9RUQSEw21Sx2Vo2WBqCgq5YY+EjOJF1ZSzFvdzPe18Fb47yUawh07BmcEig534z02tjBz5KTn0LSfTnJ8TObr8c8v2Ki9ZUkMCCOhBBBB9CD2lhGSa2jk00bTlF9uu03+fH/ECP6yr63DuxJ7+CZgS1fE7AZ8qR7E+c//AJMmD0B9ZjRgxb3drqKKAptt3YLZ2IiDL2MB1IGVGB3LDqO8temdP/q5tN6SOF9/048Fh4TymK7Uu1FpusTPhKEFdNbEYLqmSS+CRlmOB2xkz2GJgU4y9C5+SstvlZ5LLJpxJgCAIAgEQCYAgEQCYBEAQBABgH5k541Yv4pxCxQQDdswRg5pRam/UoT9CJPxl6SuynuR5aLU0rRettPiWuqiizcR4ZHUnv18ptJS700+DnFx7WmjBrUDv1/lOvec1H5PamrecIm44JwBk4AJJ/SaOevJuo78HnhfQfpMmOBdYzKq7mKLnYpYkJnvtB7RFJPejEtvjZ96fVvSVap2Rx2ZTg/MfMde0y4qfDQ32+C48C50R3H2sBLguKr1BFW7btU21jt5DcvTscdAZXX4HvA7RsjKW3w/Zmz4vy9TbQPF62kb1vW0PissEQdR99nuR8zgjIEjVZFlEte3wOzUdS8/JV+HcCu0nE9PVeuDv3Kw+F1UE7lPp0/KdOq5EZYM5L4O2LVKGTFNHTmny9HrT5PabBnjZqTvFdSPbaVLLWgGdoONzMxCqM+ZMnYXTrcp7h4+TjbfGvyWLlbl56XfUaoq2odQoCklKKs58NCepJOCzYGSB0AAntcLDhi19kfyVN1rsltllkw5CAIAgCATAEAiAIBMAQBAEAQBAKhzN7OtFr7DbYr1Wt8dlLBS/bqwZWUnoOuM/ObwtlDwc51xn5Rw7mrhtek1uqooaxkqZVBsKlixQM2SoAx16dJMpnKfkg31xg+DWDtnJndP5ODWjbVXNpDXZpLwzvV97hc+HkjKsDn5dZwa7+JI7L08xZj16ANpmu8ZdwcL4RP3jA4ywz3HUfvOne1Lt0a9ice5swj9TOmznonaD3P9Y2zGjzI69OsIG95X5os0Lr7otqDZNbjO3Pdqyfgb9j5yNfjRtX7nWq7sab5R2JOKafWaeu2kq/X3cj362wQwI7qeuPnmeP665U0ut+56LDlG2SmjFsODPIrbLUATDBlch1g6viVncg6eoH0C1mwj9bcz3XRI9uIv32U2W/8As0XWW5GEAQBAEAQBAJgCARAEAQBAJgCAIBEA497a9HSoS0Kgva5F3AYd6xU+7OPiAOzv2yJ1pbUuDjel28nLm+v8/wC0sVorXs2fL9V9tjU6UgtapVx0wU7nuP5dZytcUu5nSpSb7Ua++lq3ZH6MpKkZBwR07jp+k3jprZq9p6Z55mfg1+QST3M3SNGz34c6pbU1ih0Dr4iHsy594dx5Z8xMSiu3yZg/Uixc0bdPxEvfo0VGUN9nFmAd69yy567s+Q7dvOR69urSf8nezSs8Fr5E4Z4GlDkYa07yPRfwD9Ov5z57+oc3+oye1PiPB6LpmP8ATq2/fksVidpQp8lmedY6zL5DZtPZuuaNVb/82rvK/NaiKAf+UZ9EwK+zHgv2RRXS7ptltkw5CAIAgCAIAgEwCIBMAQBAEAQCIBMAiAcT9tOurfXCqwHdTplNBXtvvsPibz8lqXaP8RnfHi3La9iNkySjpnNcSxSK09tPqHrYNWzI3UBlYqwz0PUfKGk1yZUmuUedjliSxJJJJJ6kk9yfnMa0Y22Z/EPs58H7OLBhF+0byDmzPvFPQf8AeJpBS5UtfsdJOPHaeurr0x1SLp/GagmsHcB4vXAfAA798TKc1Db8hqHfpeDajV6XQ3NZRXa91dzhatSo2ivaQCwxkOG/1nFqycefH7HXuhB7Xn9yeXOFPxDUm27JqVstk5B6kipc+XX8h9ZUdb6nDDp+nD7mSsHGlkWd0vCOnE4+k+bNuT2z1C0uEQ5mEZNfxLUMoVKFL32ZFFYydzY7sfwouQSx7CWXTsOWTbrXC8nK+1Vx2Xzl7hg0mlooB3eHWqs3m7Ae85+ZbJ/Oe+iklpFIzYzYwIAgCAIAgCATAIgEwBAIgEwBAIgEwCIB+dfa7Z/5zqt/u+5Rsz0yoTuPUZLfoZLxuEyHlJtoqRMmbIOj1orDMAWVQfxNnaOmeuAT/rMbGj5zN9mujO4VrK6jYbqVuDIyqGYpsY9n6Drj0/cTSaclwzpCSi+eTy4ZqPCupfcy7LEYsuNwCsCSAehOM9DE1tNfsYi+1pllq4LZxPV23brPAZ8+NaoFjKAB0UdM9PLpKLqHWKsGvtXMvhFhRhTyZuXhHQ9HpEprWupdqqMAf1PqZ87yMizIsdk3ts9NVVGuKjH2PV2GB+84pM6GLr9elK7rWx6DuSfkJIoxrLn2wRGycurHjub0fHs8vfWa+3UhNtFNLUqx67rHdGYD6BBn/MJ7XpeF/TQa+WVDy5ZPqa0vY6XLQwIAgCAIAgCAIAgCAIAgCAIAgCAIAgHhqNHXZjxER8dtyq2PpkQDivtk5dro1Wms0te03pb4tda9M1FPvAqjpnxME/5Z3puUPuel+5FyKu5bS5OeupHQgg+hBEmK6triS/JA7JJ8o+q9O7Y2o7fRWP8AITWWTVHzJfk2VU37P8G44fypqriMVFAfxWe4P07/ALSuyOvYdC+7f+CTV06+z+3X+S38D5HqqIbUHxWH4cYrH5d2/P8ASeW6h+pbrU40rtX+y3x+kwhzPl/6LagAUAAADoAOwH08p5iUpSluT2y4jFJaR8E+vQf2mUm/AlLtW2VzjHMiIGSn32/i/AP07y6w+lTn6rOF/wCnns/rkIeinl/JrOV+B3cX1FgaxkrrA8e0DLbm+GqvPRWx1J64GOnWenx8aEV6VpFTTTPJl9W57O1cI4ZVpKa6aF21oMKO/wBSSepJOSSe5MnFqklwjMgyIAgCAIAgCATAEAQBAEAQBAEAQBAEAQDU8Z5fp1dlNlwffUHFZSyysgWbd4OwjIOxf0nOyuNi1JbMxk14KLwh/ES3d74W+9KmYAs1ddrIhJ8+g7+eMzxXVf8ApyHGttLj3LfGSnWnJcmdjH5fSVbsk/LJKhFeESp+c0ZsfYXv3mNmrZg28RTDCpbLmU4K012W+/8AwkqCAfqZZY/S8m5pqPD9yPbkwrXyyr6+3VX6uvSXLZQ1uzw61TxNquThriGHTAyduQoPXJ6T0+J0mqlbfLKPMsnkeltpft/9N9w72WXMw+1XoifiWgMzsPk7gBP+E/1liqEivq6bCL3J7OkcH4TVpKVq0yBEXsBkkk92YnqzHzJ6zuloskklpGbBkmARAEAmARAEAmAIAgCAIAgCAIAgCAIAgCAfFi5BHrAZzfS6YabUajSId1dHhGkn4glqltjH8RBB69yCM9es8Z1/HjXcpr+7yW2HY5RafsZTJ1Mo0ybs8r7lrRncgKoJYk4AAGT1m9VcrJKK9zWc1FbZkcu8Bu1iJdrfuqnrRq9PVY4dt43E3PtVhjIGxfnknsPaYnR6KOZep/uVNuVKXC4RddFo0prWulVRFGFVRgAS3SS8EQ98TIJgCAIAgCAIAgCAIAgEwBAIgEwBAEAQBAEAQBAIzAKpzTz5p9C/hANdd5114xX6Gxj0T6DLfKaSmorZxtvhX9zKxw7UeK1+oZkZ73VnFZJRAqKioCQCcBe5AySeg7TxfWL3dbzFpL5LrBlXKG4ST2fHFeO16fOTubyQdT+foJFxen2Xf4NMzqdOMtN7fwimcV4jZq2rSz4XuoTwx8JD2opB9cg4nqcLBroa7VyeZj1C3KyF3ePg/Q4GO0uC1JgCAIAgEwCIAgEwCIAgEwBAEAQBAEAiATAEAQBAEAQCie0zm99GE02myL7ULeLjpTUDtLDPxOT0A7DufIHScu1EfJvVMNnItuB3JJOSSSWY+ZJPc/MyI3tnnJ2SsluR6abVNWcozKT3wcZ/vOVlULPv5N67rKvsejzZsnJOSepJ7zeMVFaXg0lKU33S8lk9n3ALNbq6Ldv+zUWCyyw/C9lXVK0/iIfaSew247yRVB72WuBiuL+pL+DuckFsIBMAiAIBMAiAIBMAiAIBMAQCIAgCAIBMAQBAEAQBAEAqHtJ5abX6ZPARDqa3U0szbMKzAWqWx8JUdvVR5iayW1o5W1qyLizj/F+H26S56dQoWwdRgko6/wAdbEDcvl2BB74kWUHEoL8SVL55XyYW716TU4KLfCLFwDkXV6+gXVtXVU7AIbdwdqiPeuTaD/ug43d8gYz3jV7stqOnx0pS8nbuFaBNNTVTSMJWqog+SjHX5+c760WhmQZIgEwBAIgEwBAIgEwBAIgCAIBMAQCIBMAQBAEAQBAEAQBANLzVy3TxCnw7xhhk02L8dTkfEp/mOxmGk+GaTgprT8HKOX/Z1rG1emGuoUacOzXnxK2DrWDtXapJw7benpuzjz5xq0yJThqE+5/wdvQYAA6DsAOwnUnEwBAEAQBAEAQBAEAQBAEAQBAJgCAIAgEQCYAgCAIAgCAIBEAY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7416" name="AutoShape 8" descr="data:image/jpeg;base64,/9j/4AAQSkZJRgABAQAAAQABAAD/2wCEAAkGBxQQEBAUDxQUFRQWFRQXEBQVFBQVFBQUFBUWFxUVFxgYHCgiGBolHBcUITEhJSkrLi4uFx8zODMsNygtLisBCgoKDg0OGxAQGywkICQsLCwsLCwsLCwsLCwsLCwsLCwsLCwsLCwsLCwsLCwsLCwsLCwsLCwsLCwsLCwsLCwsLP/AABEIAN4A4wMBEQACEQEDEQH/xAAcAAEAAgMBAQEAAAAAAAAAAAAAAQYEBQcDAgj/xABAEAACAgECBAMFBgQDBgcAAAABAgADEQQSBQYhMRNBUQciMmFxFCNCgZGhUrHB0WJy8SSCkqOy8BYlM0NTouH/xAAbAQEAAgMBAQAAAAAAAAAAAAAABAUBAgMGB//EAC4RAAICAgEDAwMDBAMBAAAAAAABAgMEESEFEjEiQVETMpEGYYEUQnGhFSOxwf/aAAwDAQACEQMRAD8A7jAIgCATAEAiATAIgCAIAgEwCIAgEwCIAgEwCIAgCAIAgCAIAgCAIAgEwBAEAQBAEAQBAEAQCIAgEwCIAgEwCIAgEwCIAgCAIAgCAIBMAiATAIgCAIAgCAIAgCAa3mLjSaHTW6i7cUrAyFA3MWYKqjJAySQOsGG9I0Te0fRfZTqA7HDBDRgeP4jdl2E+mTuztwD1mqktGn1Ydvfvgr/GvapuqddFTYtjAhbLtgVCfxbVYliPToJo7ooiT6hVFccnv7GOLmynUae17bLq38V7LGLgpcTtG4noco3T8x8t4S7lskY931YKR0ibHcZgCAIAgCATAIgCATAIgCATAIgEwCIAgEwBAEAQCCYBrNfzFpdPYK9RqKa3IBCPYqtg9AcE9phtLyYckvJijnLQm1al1VJdiAoDZBYnAXcPdBJI6Zz1jaMd8d63yb3MybGu5h4ZXq9LdRecVuhDMCAV8w4J6AggH8ph/BhraPzrdplS21UdblR2Wu5R7ti+Tj+XpkGRJrTPP5SVcu1Pg9Kx1+U5ohN8HW/Y5Ug0FjADxG1F3jeuVbagP0TZ+smw+09NipfSj2/BfMzckHy7gDJIA9ScCASGgEWWBQSxAAGSScAD5kwDnnJvPlmu4jZU4VaHrdtKoA3A1MAxZvxFgScDoMTVSTejhXepzlFex0WbHcmAIAgEQCYAgCAIAgCAIAgCAIAgHyYBwv2gca0+s1DnT6d0uruaq69mAFiUlkINYPXqOhOCAPynC2S/krM66vmElyVmyvK4Bx6EdwRggj5g4M4JtPZVVWuE1JHR9H7WGCILdLuYLixltChnHYopHwnucnp85I+tH3LldQr435KnzHzNqeI5GobbV5aeskV/7572n69PlOcrW/BByOoyfEeDUBMTiV3e2egEGmzccr8w28OssekK6WAeLU5IUsvRXBHwtjoenUYz2E6wscSfi57qXa1tG21vtF11h+7NVI9FTex+rP0/abu5+yO8+qv+1Gn5g49qeIBF1Thq0O7w0TahYdnsGTuI8vL5ZnKV78PRzn1C6yOor8HzwDjV+h3fZLNit1asqGrJHmFPwn5qRnzmYWNHGrqFtfHn/Jkcf5l1OvrFWpdDXuViiV7A5Xqu/JOQDg49QJtK1vg3t6nOUe1LRicD1v2XWaTUEErS7F1XAYo9b1kDOB03A4+UxXLte2adPyY12Pu9zuXAuMV62hLqN3htnaWRkJwcHAYdR8x0MlnpE9rZsYMiAIBEAmAIAgCARAJgCAIAgCAIBBgHF/arw2ujiCPT0bUVs96DsHQqi2Y8iw6H1KZ75ke5LyVXU4R7FL3KmiyOUjZIEDZKiZNWyCPWASIBOZhvRjWzdcI5esuwW9xPU/EfoJV5fU66eFyy5wej236lLhFx0HDq6V2ooH8R8z8yZ5q/Lsul3SZ7DGwaceHbGKNZxblpLctXhH8/4W+oHb6ydidWnV6Z8orM/old3rr9LKjq9I9LFbFKn9j8wfMT01F9dsdwe0ePvxraJ9s1ybTlflSziW5i3g6Ubg93Tc+Mhlqz06ebnoPQ+Uyur3ZZYXT/ABOw7Nwnwlqrr07KyVoqJtcPhUAUAkHvgSSXRm5gyIAgCAIAgCAIAgCAIBMAQBAEAgwDgHN+p8binELASV8Vakyc4FFa1sB6DeHOPmfWRbntlF1Se5qPwawTiVQI6zIXgmDBBEwZMjS6R7TtrUsfPHYfU+U43X10rc3o7Y+PZfLUFst/COWkr963338s/Cv0Hn9Z5rM6rOz0w4R7DA6JXTqVnLLAo7CU7ZeJJLSJ9Zg2JgwYPG+HLqaLK293crBXwCUJGAw+YkvDyZUWqS/HyR78eFsfUv5KdzLqneqlGtVtKiqtNNVb1af3RgHrkXY9dxAPkJ7inIttjuUe0871Cq5eml7X+zD0/BW2rfafsdGR/tJBS1s/h0yL772HyI6Dv1xiSYRae2QMTFtg++yWl8bOi6f2naYYU06naMAWMK2JAHxEb85/ebu2JKfUKN62WrgfMWn1gP2a1WI6shyti/5kbqB8+06Jp+CXCyM1uL2bWZNxAJgCAIAgEQCYAgCAIBEA0vMPNOm0O37RZhmxtrUb7CM43BB12j1mG0vJpOyMFuT0Vm72qUBmCae9lHwv92u44/hZgQPmf0nP6sSJLqFKetnK692Gaw5dmZ7DnJLuxZjnz6mRpPbKLJt+rY5H0Jg4MkQYYmG9GUnvg33B+XXtw1mUT6e8f7SozOqQq9NfLLzA6LO591nCLjo9GlSha1AHnjz+Znmrsiy2XdNnsMfFroj2wR7EYnAkIIPXrM6b8GG0id47ZGfrM/Sm/ZmHOPyfY+U1cJLyhtBxkEHse49c9xMRbT2g0YWk4XVV1rQA4CgnLEIvZFLEkKPJR0EmXZ19uu+TNI1QXhGj1HJ6EMQ9hbdY1O4gpULGLNWidlUsSSR1Ms6+t2rtjJcJfkrc3pavg1F8la1+isoJWxSPQ91P0MvaMuu5bg/4PGZWFbjy1Nfz7Hhp72qdLamauxMlbFOGX1+RB8wcg+klRk4vg0ovsrl6H5Oycs8xgcO0l3Er6q7Law5LlKshslPdJ77ducftJu/k9Snpcli0WsruQPS6WIezIwZT+YmTKez3gyIAgCAIAgEwBAIgHnfaEVmboFBLE9gAMkwD86269tVZZqbcl72L9fwof/SrHoFTaP19ZDsluR5rPvc7WvZcHxOZBJxBg+ZkyZeg0D3ttrGfU9gPqZGyMqFC3NkvFw7ciWoIufBuX0owzDe/qR0H0E8zmdTsu9MeEewwOj10eqXLNxKoudaMXiXFatMm65wo8h+I/Qecl4uDdky1XHZxuyK6lubKPxX2g2MSNKgQfxuAzH5gdh+89jh/pWpeq+W38FHf1iT4rWv3Kzq+N6i0/eXWH5Biq/oJf09LxKvtgvwVs8u6b5kYLWE9yT9SZLVNa9l+Dj3yfue1OtsQ5SyxT/hdh/IzSeJRP7oL8G0bpx8N/k3Wg501dR62eIPSwA//AGGD+8qsn9O4dy4j2v8AYlVdSvh77LdwXnqm4hbh4LnzJzWT8m8vznleofpq+hOVfqX+y5xuq12cT4ZatwIyPMfrPOOLi9PhlomnyeN+mWxStgDKe4M6V2yre4Pk5XUwti42LaKlxvlUhW8HLKQQyZ94A98Hz/nPRYfV1JqNvD+TyuZ0SdUvqUeF7FYWkKeo64wS2S+B2BJ69PSXn1O/lMo7rbZv1tmw4Vxe/SMTpbXq3HLgbWRj2yUcFc4wM4z07zeNko+DpTm21LSfBtbOeuIltw1C9OyeDV4Z+vu7sfRhN/rSJK6rPuW1wdH5O5yq142EGvUKga2o9j5M1bfiUH8xkZHWSIyUvBcU3wtW4stE2OwgCAIAgEwBAKB7Y0sOiqKn7kXJ9qUH4lb3awfVd5XI+k0s328EfK7vpPs8nLPTEhnlX5AmDBIGTgd/KYlJRW2ZUW3pIsXCeWS+Gv8AdHkn4j9T5Smy+rKHpr5fyeiwOhzs9V3C+C1aKhUGEUKB0wBj/WedvtnY9yez1lVEKY9sFpGXiRzqV3mvmVNGuFw1zD3V8l/xN8vl5y96P0eeZLulxBf7K/Nzo0R7Y/ccu1+vsvcvcxdj5ny+QHkJ9GxsSnGj2VrR5e26dr3JmNmSjkTAImPIJmQSYBEeQWHlnmqzSEI+Xpz1U90+aHy+koOrdEqy498VqZY4WfKl6fMTqWj1K2oHqYMrDKn5f3nzm+idM3Ca00eorsjYtpnoJxOnJrOL8Dr1AyRtfycd/wAx5yfidQtoet7RV5vSqcleNP5KTxPhdmnbFg6fhYfCf+/Qz1GNm1Xr0v8Ag8fl4FuM/UuPkw90lkDR66XWWae2u6g4trbch8mH4kb/AAsMg/r3Am8JdrJWJkOme/b3O7ctcw1a+lbKT1/9yskb6n80Yf17EYIkxPa4PSwmpraNvmZNxAEAQCYAgGu4/wAKTWaa6i34bFIz5qe6sPmCAfyjWzDW1o4HxLQ3aJhXrlFdm3dkkFHAOCyMDgjPl3GRkCQ5waZ5vKwpwlwuG+D14foLLrFQVuu5S6s6lVKKQpYZ6kZIGcdevpI2VdHHr75nWnpN9rSReeE8CroGejP5sf6egnksvqNl8uOEeswek1Y68bfuzY2YHftIMU34LTejw02qrdnWt1ZkwHVWBZCRkZx26TpZTZBKU1rfgKSe1sxuPcXXR0NY3U9q1/iY9h9POS+mYEsy9QXj3I2ZkKity9/Y47q9S1rs9hyzHLEz6nj0QorUIeEeQsslZJykeM7nMYgHqKG9JjZnRHgN6fymNozpk/Z29P5TOzGmQ9ZA6iZTRho+IAjQLNyVzD9lt8Ow/cuRn0Rj2b6es8517pSyanZD7kWfTsz6U+2XhnUQZ84cdPTPVLlbJE1B8X1BwQwBB7g9QZ0rslB7izSyuNi1JbRUuLcsdC2n/NCf+k/0M9DidW/tt/J5fO6Fr1UfgrdqFSQwIIPUEYIl7Gaktx5R5udc4S7ZLTPgLhgR0YdmBIYfQjqJupNCF04eGdT9kvHrdQmpovdrGoZDW7Es5rtDYVmPViGVup64I9JKrl3I9JiXfVrTZ0CdCUIAgEwBAIxAMfUaGuxkaytHZM+GzKrFM99pI6flAKtzHwu/7cL6qjajadasKyBkZbHbs7DoQw7fwyo6thWZUFGD8EnGujW3sw30urIIr0rBiPda2ylawfIsVdmx9AZSVfp65zX1GkiZLNhrg2nC+UVDmzWsuofsilMUVDHXbWxbLHrlmJPkMefpMPApxo6gv5IFt8rDTcdoVOK1pUiVqmizisBcmy89HA6ADYSvqWeVn6haVEV+5IwfubKjzlwPW6u77uoiitejMyKpOMs/U5x5flJ/6frqxcfvl90iv6n9S2el9qK2OUL9gYtWAWVQCX3ZYEr0K9iAcHtL2WfUVPZpbZ7VclWsUAtq95UYH73aBYxRNx2dMspHWa/8hWZ+lylshOTbvfYNUVrOHOXAyG29NyjPXpNv6+piNba2fGp5S1p3FKTYqkqTWyPhl+IYBzmdI5VT9zP0pSW4+DTX6C2s4srdD/jUp/1Tp3wfhmrhNeUY7AjvOia0atNPk9qW3KVJ79szVsyuTzdCvebpmjR8TIIMw1vhmUdX5H4r4+lUN1av3G9SB8J/Tp+U+Zdfwv6fJbXh8nrOm3/Vp58osEoiwJzAPG7oOk3gEYfFuE16lSHGG8mHxD+/0Ml42ZZQ/T4+CBl9OpyFytP5KbxTg1lB973l8nA6fmPKemxc+u9a8P4PHZ3TLcZt62vksPsjvK8R1CDtZpgzfWqwBT/zGlvT4ZK6W262jsAnctSYAgCAIAgCAIBEATAKtzZwV2sTVaZd9qJstpyF8ekEsFVj0DqxYrnodzA9wRDzcOOTBRfsdabXW20VDifPWpWxaG4c6tYrbEtcg2IA27GBg9AcjOf1EmV4Vevu8Ea3In47fJVG55ZejaWskMpPiPc5ygKqpyewBI2/WSf+PhryV6tS4cSKue8MhOlrO0IAPGuCkVsWQEEnOCTjMx/x0fkx9WKe+0yv/G1RRks0zhbMFwl/+Ld03L6zR9P34kb/AFK+1xafJtNHzhojpW0y+PVuYMWdVfOCGIJQ+e3HacpdPtXjk2hOtVfTi2jbNrqdUlVdGorGM7txIYnGFGw7cjJJx26DpODqsh7EqSU4qKkuDU8U4DS72eNTsQB2D1YRyqYUFR8JYsQcEdmznpNo5NkCPOPqfcuDGp5fGkp1YVarjZmoLeUrtrZQG6Hqtgyam7r2ndZinJb40awUIwZR9fpbKgFuVkcHqGGD5j8x85Z1zUltEecWvJgmdTnoYmGZLX7ONXs1TJ5WIf8AiXqP2zPL/qjG7sZT+GW3SLNW9vyjpjT56enPle82ZhkOuRCemCSOke5nZ5avUrWmXBbOFVFG5nZuioq+ZPpJONj23WKNfn/w43OKhuXg3PI3K/2Txr7VVb78bq1OVprXO2pT5nJJY9snp0Anv8ar6Vai3t/PyUKhCLfYtFtkg2EAiATAEAQBAEAQBAIgGLxHh1eoQpcoZcg9yCCDkMrAgqwIGCCCJgHKeY/ZDabdRZo7k2sd1VNm8tk43KbSx88kEg98H1kqvIcVpkazGjJ7RzHX6R6LbKrl2WVttsQ4JBwD3BIPQg9PWTIWKS2iBOtwemfFv4f8syvJh+xCNg5m+k0a70extE5OJ0TM3Scfv04xTawHmpO9MHvlWyJxlRCflG6tklpMtVHMxFWnOtoamtwypdpgFV03KXBRs9yo6g9fQiQ54UW2oPlG7fck5LX+Da6p01S3W7q9RUQSEw21Sx2Vo2WBqCgq5YY+EjOJF1ZSzFvdzPe18Fb47yUawh07BmcEig534z02tjBz5KTn0LSfTnJ8TObr8c8v2Ki9ZUkMCCOhBBBB9CD2lhGSa2jk00bTlF9uu03+fH/ECP6yr63DuxJ7+CZgS1fE7AZ8qR7E+c//AJMmD0B9ZjRgxb3drqKKAptt3YLZ2IiDL2MB1IGVGB3LDqO8temdP/q5tN6SOF9/048Fh4TymK7Uu1FpusTPhKEFdNbEYLqmSS+CRlmOB2xkz2GJgU4y9C5+SstvlZ5LLJpxJgCAIAgEQCYAgEQCYBEAQBABgH5k541Yv4pxCxQQDdswRg5pRam/UoT9CJPxl6SuynuR5aLU0rRettPiWuqiizcR4ZHUnv18ptJS700+DnFx7WmjBrUDv1/lOvec1H5PamrecIm44JwBk4AJJ/SaOevJuo78HnhfQfpMmOBdYzKq7mKLnYpYkJnvtB7RFJPejEtvjZ96fVvSVap2Rx2ZTg/MfMde0y4qfDQ32+C48C50R3H2sBLguKr1BFW7btU21jt5DcvTscdAZXX4HvA7RsjKW3w/Zmz4vy9TbQPF62kb1vW0PissEQdR99nuR8zgjIEjVZFlEte3wOzUdS8/JV+HcCu0nE9PVeuDv3Kw+F1UE7lPp0/KdOq5EZYM5L4O2LVKGTFNHTmny9HrT5PabBnjZqTvFdSPbaVLLWgGdoONzMxCqM+ZMnYXTrcp7h4+TjbfGvyWLlbl56XfUaoq2odQoCklKKs58NCepJOCzYGSB0AAntcLDhi19kfyVN1rsltllkw5CAIAgCATAEAiAIBMAQBAEAQBAKhzN7OtFr7DbYr1Wt8dlLBS/bqwZWUnoOuM/ObwtlDwc51xn5Rw7mrhtek1uqooaxkqZVBsKlixQM2SoAx16dJMpnKfkg31xg+DWDtnJndP5ODWjbVXNpDXZpLwzvV97hc+HkjKsDn5dZwa7+JI7L08xZj16ANpmu8ZdwcL4RP3jA4ywz3HUfvOne1Lt0a9ice5swj9TOmznonaD3P9Y2zGjzI69OsIG95X5os0Lr7otqDZNbjO3Pdqyfgb9j5yNfjRtX7nWq7sab5R2JOKafWaeu2kq/X3cj362wQwI7qeuPnmeP665U0ut+56LDlG2SmjFsODPIrbLUATDBlch1g6viVncg6eoH0C1mwj9bcz3XRI9uIv32U2W/8As0XWW5GEAQBAEAQBAJgCARAEAQBAJgCAIBEA497a9HSoS0Kgva5F3AYd6xU+7OPiAOzv2yJ1pbUuDjel28nLm+v8/wC0sVorXs2fL9V9tjU6UgtapVx0wU7nuP5dZytcUu5nSpSb7Ua++lq3ZH6MpKkZBwR07jp+k3jprZq9p6Z55mfg1+QST3M3SNGz34c6pbU1ih0Dr4iHsy594dx5Z8xMSiu3yZg/Uixc0bdPxEvfo0VGUN9nFmAd69yy567s+Q7dvOR69urSf8nezSs8Fr5E4Z4GlDkYa07yPRfwD9Ov5z57+oc3+oye1PiPB6LpmP8ATq2/fksVidpQp8lmedY6zL5DZtPZuuaNVb/82rvK/NaiKAf+UZ9EwK+zHgv2RRXS7ptltkw5CAIAgCAIAgEwCIBMAQBAEAQCIBMAiAcT9tOurfXCqwHdTplNBXtvvsPibz8lqXaP8RnfHi3La9iNkySjpnNcSxSK09tPqHrYNWzI3UBlYqwz0PUfKGk1yZUmuUedjliSxJJJJJ6kk9yfnMa0Y22Z/EPs58H7OLBhF+0byDmzPvFPQf8AeJpBS5UtfsdJOPHaeurr0x1SLp/GagmsHcB4vXAfAA798TKc1Db8hqHfpeDajV6XQ3NZRXa91dzhatSo2ivaQCwxkOG/1nFqycefH7HXuhB7Xn9yeXOFPxDUm27JqVstk5B6kipc+XX8h9ZUdb6nDDp+nD7mSsHGlkWd0vCOnE4+k+bNuT2z1C0uEQ5mEZNfxLUMoVKFL32ZFFYydzY7sfwouQSx7CWXTsOWTbrXC8nK+1Vx2Xzl7hg0mlooB3eHWqs3m7Ae85+ZbJ/Oe+iklpFIzYzYwIAgCAIAgCATAIgEwBAIgEwBAIgEwCIB+dfa7Z/5zqt/u+5Rsz0yoTuPUZLfoZLxuEyHlJtoqRMmbIOj1orDMAWVQfxNnaOmeuAT/rMbGj5zN9mujO4VrK6jYbqVuDIyqGYpsY9n6Drj0/cTSaclwzpCSi+eTy4ZqPCupfcy7LEYsuNwCsCSAehOM9DE1tNfsYi+1pllq4LZxPV23brPAZ8+NaoFjKAB0UdM9PLpKLqHWKsGvtXMvhFhRhTyZuXhHQ9HpEprWupdqqMAf1PqZ87yMizIsdk3ts9NVVGuKjH2PV2GB+84pM6GLr9elK7rWx6DuSfkJIoxrLn2wRGycurHjub0fHs8vfWa+3UhNtFNLUqx67rHdGYD6BBn/MJ7XpeF/TQa+WVDy5ZPqa0vY6XLQwIAgCAIAgCAIAgCAIAgCAIAgCAIAgHhqNHXZjxER8dtyq2PpkQDivtk5dro1Wms0te03pb4tda9M1FPvAqjpnxME/5Z3puUPuel+5FyKu5bS5OeupHQgg+hBEmK6triS/JA7JJ8o+q9O7Y2o7fRWP8AITWWTVHzJfk2VU37P8G44fypqriMVFAfxWe4P07/ALSuyOvYdC+7f+CTV06+z+3X+S38D5HqqIbUHxWH4cYrH5d2/P8ASeW6h+pbrU40rtX+y3x+kwhzPl/6LagAUAAADoAOwH08p5iUpSluT2y4jFJaR8E+vQf2mUm/AlLtW2VzjHMiIGSn32/i/AP07y6w+lTn6rOF/wCnns/rkIeinl/JrOV+B3cX1FgaxkrrA8e0DLbm+GqvPRWx1J64GOnWenx8aEV6VpFTTTPJl9W57O1cI4ZVpKa6aF21oMKO/wBSSepJOSSe5MnFqklwjMgyIAgCAIAgCATAEAQBAEAQBAEAQBAEAQDU8Z5fp1dlNlwffUHFZSyysgWbd4OwjIOxf0nOyuNi1JbMxk14KLwh/ES3d74W+9KmYAs1ddrIhJ8+g7+eMzxXVf8ApyHGttLj3LfGSnWnJcmdjH5fSVbsk/LJKhFeESp+c0ZsfYXv3mNmrZg28RTDCpbLmU4K012W+/8AwkqCAfqZZY/S8m5pqPD9yPbkwrXyyr6+3VX6uvSXLZQ1uzw61TxNquThriGHTAyduQoPXJ6T0+J0mqlbfLKPMsnkeltpft/9N9w72WXMw+1XoifiWgMzsPk7gBP+E/1liqEivq6bCL3J7OkcH4TVpKVq0yBEXsBkkk92YnqzHzJ6zuloskklpGbBkmARAEAmARAEAmAIAgCAIAgCAIAgCAIAgCAfFi5BHrAZzfS6YabUajSId1dHhGkn4glqltjH8RBB69yCM9es8Z1/HjXcpr+7yW2HY5RafsZTJ1Mo0ybs8r7lrRncgKoJYk4AAGT1m9VcrJKK9zWc1FbZkcu8Bu1iJdrfuqnrRq9PVY4dt43E3PtVhjIGxfnknsPaYnR6KOZep/uVNuVKXC4RddFo0prWulVRFGFVRgAS3SS8EQ98TIJgCAIAgCAIAgCAIAgEwBAIgEwBAEAQBAEAQBAIzAKpzTz5p9C/hANdd5114xX6Gxj0T6DLfKaSmorZxtvhX9zKxw7UeK1+oZkZ73VnFZJRAqKioCQCcBe5AySeg7TxfWL3dbzFpL5LrBlXKG4ST2fHFeO16fOTubyQdT+foJFxen2Xf4NMzqdOMtN7fwimcV4jZq2rSz4XuoTwx8JD2opB9cg4nqcLBroa7VyeZj1C3KyF3ePg/Q4GO0uC1JgCAIAgEwCIAgEwCIAgEwBAEAQBAEAiATAEAQBAEAQCie0zm99GE02myL7ULeLjpTUDtLDPxOT0A7DufIHScu1EfJvVMNnItuB3JJOSSSWY+ZJPc/MyI3tnnJ2SsluR6abVNWcozKT3wcZ/vOVlULPv5N67rKvsejzZsnJOSepJ7zeMVFaXg0lKU33S8lk9n3ALNbq6Ldv+zUWCyyw/C9lXVK0/iIfaSew247yRVB72WuBiuL+pL+DuckFsIBMAiAIBMAiAIBMAiAIBMAQCIAgCAIBMAQBAEAQBAEAqHtJ5abX6ZPARDqa3U0szbMKzAWqWx8JUdvVR5iayW1o5W1qyLizj/F+H26S56dQoWwdRgko6/wAdbEDcvl2BB74kWUHEoL8SVL55XyYW716TU4KLfCLFwDkXV6+gXVtXVU7AIbdwdqiPeuTaD/ug43d8gYz3jV7stqOnx0pS8nbuFaBNNTVTSMJWqog+SjHX5+c760WhmQZIgEwBAIgEwBAIgEwBAIgCAIBMAQCIBMAQBAEAQBAEAQBANLzVy3TxCnw7xhhk02L8dTkfEp/mOxmGk+GaTgprT8HKOX/Z1rG1emGuoUacOzXnxK2DrWDtXapJw7benpuzjz5xq0yJThqE+5/wdvQYAA6DsAOwnUnEwBAEAQBAEAQBAEAQBAEAQBAJgCAIAgEQCYAgCAIAgCAIBEAY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7418" name="AutoShape 10" descr="data:image/jpeg;base64,/9j/4AAQSkZJRgABAQAAAQABAAD/2wCEAAkGBxQQEBAUDxQUFRQWFRQXEBQVFBQVFBQUFBUWFxUVFxgYHCgiGBolHBcUITEhJSkrLi4uFx8zODMsNygtLisBCgoKDg0OGxAQGywkICQsLCwsLCwsLCwsLCwsLCwsLCwsLCwsLCwsLCwsLCwsLCwsLCwsLCwsLCwsLCwsLCwsLP/AABEIAN4A4wMBEQACEQEDEQH/xAAcAAEAAgMBAQEAAAAAAAAAAAAAAQYEBQcDAgj/xABAEAACAgECBAMFBgQDBgcAAAABAgADEQQSBQYhMRNBUQciMmFxFCNCgZGhUrHB0WJy8SSCkqOy8BYlM0NTouH/xAAbAQEAAgMBAQAAAAAAAAAAAAAABAUBAgMGB//EAC4RAAICAgEDAwMDBAMBAAAAAAABAgMEESEFEjEiQVETMpEGYYEUQnGhFSOxwf/aAAwDAQACEQMRAD8A7jAIgCATAEAiATAIgCAIAgEwCIAgEwCIAgEwCIAgCAIAgCAIAgCAIAgEwBAEAQBAEAQBAEAQCIAgEwCIAgEwCIAgEwCIAgCAIAgCAIBMAiATAIgCAIAgCAIAgCAa3mLjSaHTW6i7cUrAyFA3MWYKqjJAySQOsGG9I0Te0fRfZTqA7HDBDRgeP4jdl2E+mTuztwD1mqktGn1Ydvfvgr/GvapuqddFTYtjAhbLtgVCfxbVYliPToJo7ooiT6hVFccnv7GOLmynUae17bLq38V7LGLgpcTtG4noco3T8x8t4S7lskY931YKR0ibHcZgCAIAgCATAIgCATAIgCATAIgEwCIAgEwBAEAQCCYBrNfzFpdPYK9RqKa3IBCPYqtg9AcE9phtLyYckvJijnLQm1al1VJdiAoDZBYnAXcPdBJI6Zz1jaMd8d63yb3MybGu5h4ZXq9LdRecVuhDMCAV8w4J6AggH8ph/BhraPzrdplS21UdblR2Wu5R7ti+Tj+XpkGRJrTPP5SVcu1Pg9Kx1+U5ohN8HW/Y5Ug0FjADxG1F3jeuVbagP0TZ+smw+09NipfSj2/BfMzckHy7gDJIA9ScCASGgEWWBQSxAAGSScAD5kwDnnJvPlmu4jZU4VaHrdtKoA3A1MAxZvxFgScDoMTVSTejhXepzlFex0WbHcmAIAgEQCYAgCAIAgCAIAgCAIAgHyYBwv2gca0+s1DnT6d0uruaq69mAFiUlkINYPXqOhOCAPynC2S/krM66vmElyVmyvK4Bx6EdwRggj5g4M4JtPZVVWuE1JHR9H7WGCILdLuYLixltChnHYopHwnucnp85I+tH3LldQr435KnzHzNqeI5GobbV5aeskV/7572n69PlOcrW/BByOoyfEeDUBMTiV3e2egEGmzccr8w28OssekK6WAeLU5IUsvRXBHwtjoenUYz2E6wscSfi57qXa1tG21vtF11h+7NVI9FTex+rP0/abu5+yO8+qv+1Gn5g49qeIBF1Thq0O7w0TahYdnsGTuI8vL5ZnKV78PRzn1C6yOor8HzwDjV+h3fZLNit1asqGrJHmFPwn5qRnzmYWNHGrqFtfHn/Jkcf5l1OvrFWpdDXuViiV7A5Xqu/JOQDg49QJtK1vg3t6nOUe1LRicD1v2XWaTUEErS7F1XAYo9b1kDOB03A4+UxXLte2adPyY12Pu9zuXAuMV62hLqN3htnaWRkJwcHAYdR8x0MlnpE9rZsYMiAIBEAmAIAgCARAJgCAIAgCAIBBgHF/arw2ujiCPT0bUVs96DsHQqi2Y8iw6H1KZ75ke5LyVXU4R7FL3KmiyOUjZIEDZKiZNWyCPWASIBOZhvRjWzdcI5esuwW9xPU/EfoJV5fU66eFyy5wej236lLhFx0HDq6V2ooH8R8z8yZ5q/Lsul3SZ7DGwaceHbGKNZxblpLctXhH8/4W+oHb6ydidWnV6Z8orM/old3rr9LKjq9I9LFbFKn9j8wfMT01F9dsdwe0ePvxraJ9s1ybTlflSziW5i3g6Ubg93Tc+Mhlqz06ebnoPQ+Uyur3ZZYXT/ABOw7Nwnwlqrr07KyVoqJtcPhUAUAkHvgSSXRm5gyIAgCAIAgCAIAgCAIBMAQBAEAgwDgHN+p8binELASV8Vakyc4FFa1sB6DeHOPmfWRbntlF1Se5qPwawTiVQI6zIXgmDBBEwZMjS6R7TtrUsfPHYfU+U43X10rc3o7Y+PZfLUFst/COWkr963338s/Cv0Hn9Z5rM6rOz0w4R7DA6JXTqVnLLAo7CU7ZeJJLSJ9Zg2JgwYPG+HLqaLK293crBXwCUJGAw+YkvDyZUWqS/HyR78eFsfUv5KdzLqneqlGtVtKiqtNNVb1af3RgHrkXY9dxAPkJ7inIttjuUe0871Cq5eml7X+zD0/BW2rfafsdGR/tJBS1s/h0yL772HyI6Dv1xiSYRae2QMTFtg++yWl8bOi6f2naYYU06naMAWMK2JAHxEb85/ebu2JKfUKN62WrgfMWn1gP2a1WI6shyti/5kbqB8+06Jp+CXCyM1uL2bWZNxAJgCAIAgEQCYAgCAIBEA0vMPNOm0O37RZhmxtrUb7CM43BB12j1mG0vJpOyMFuT0Vm72qUBmCae9lHwv92u44/hZgQPmf0nP6sSJLqFKetnK692Gaw5dmZ7DnJLuxZjnz6mRpPbKLJt+rY5H0Jg4MkQYYmG9GUnvg33B+XXtw1mUT6e8f7SozOqQq9NfLLzA6LO591nCLjo9GlSha1AHnjz+Znmrsiy2XdNnsMfFroj2wR7EYnAkIIPXrM6b8GG0id47ZGfrM/Sm/ZmHOPyfY+U1cJLyhtBxkEHse49c9xMRbT2g0YWk4XVV1rQA4CgnLEIvZFLEkKPJR0EmXZ19uu+TNI1QXhGj1HJ6EMQ9hbdY1O4gpULGLNWidlUsSSR1Ms6+t2rtjJcJfkrc3pavg1F8la1+isoJWxSPQ91P0MvaMuu5bg/4PGZWFbjy1Nfz7Hhp72qdLamauxMlbFOGX1+RB8wcg+klRk4vg0ovsrl6H5Oycs8xgcO0l3Er6q7Law5LlKshslPdJ77ducftJu/k9Snpcli0WsruQPS6WIezIwZT+YmTKez3gyIAgCAIAgEwBAIgHnfaEVmboFBLE9gAMkwD86269tVZZqbcl72L9fwof/SrHoFTaP19ZDsluR5rPvc7WvZcHxOZBJxBg+ZkyZeg0D3ttrGfU9gPqZGyMqFC3NkvFw7ciWoIufBuX0owzDe/qR0H0E8zmdTsu9MeEewwOj10eqXLNxKoudaMXiXFatMm65wo8h+I/Qecl4uDdky1XHZxuyK6lubKPxX2g2MSNKgQfxuAzH5gdh+89jh/pWpeq+W38FHf1iT4rWv3Kzq+N6i0/eXWH5Biq/oJf09LxKvtgvwVs8u6b5kYLWE9yT9SZLVNa9l+Dj3yfue1OtsQ5SyxT/hdh/IzSeJRP7oL8G0bpx8N/k3Wg501dR62eIPSwA//AGGD+8qsn9O4dy4j2v8AYlVdSvh77LdwXnqm4hbh4LnzJzWT8m8vznleofpq+hOVfqX+y5xuq12cT4ZatwIyPMfrPOOLi9PhlomnyeN+mWxStgDKe4M6V2yre4Pk5XUwti42LaKlxvlUhW8HLKQQyZ94A98Hz/nPRYfV1JqNvD+TyuZ0SdUvqUeF7FYWkKeo64wS2S+B2BJ69PSXn1O/lMo7rbZv1tmw4Vxe/SMTpbXq3HLgbWRj2yUcFc4wM4z07zeNko+DpTm21LSfBtbOeuIltw1C9OyeDV4Z+vu7sfRhN/rSJK6rPuW1wdH5O5yq142EGvUKga2o9j5M1bfiUH8xkZHWSIyUvBcU3wtW4stE2OwgCAIAgEwBAKB7Y0sOiqKn7kXJ9qUH4lb3awfVd5XI+k0s328EfK7vpPs8nLPTEhnlX5AmDBIGTgd/KYlJRW2ZUW3pIsXCeWS+Gv8AdHkn4j9T5Smy+rKHpr5fyeiwOhzs9V3C+C1aKhUGEUKB0wBj/WedvtnY9yez1lVEKY9sFpGXiRzqV3mvmVNGuFw1zD3V8l/xN8vl5y96P0eeZLulxBf7K/Nzo0R7Y/ccu1+vsvcvcxdj5ny+QHkJ9GxsSnGj2VrR5e26dr3JmNmSjkTAImPIJmQSYBEeQWHlnmqzSEI+Xpz1U90+aHy+koOrdEqy498VqZY4WfKl6fMTqWj1K2oHqYMrDKn5f3nzm+idM3Ca00eorsjYtpnoJxOnJrOL8Dr1AyRtfycd/wAx5yfidQtoet7RV5vSqcleNP5KTxPhdmnbFg6fhYfCf+/Qz1GNm1Xr0v8Ag8fl4FuM/UuPkw90lkDR66XWWae2u6g4trbch8mH4kb/AAsMg/r3Am8JdrJWJkOme/b3O7ctcw1a+lbKT1/9yskb6n80Yf17EYIkxPa4PSwmpraNvmZNxAEAQCYAgGu4/wAKTWaa6i34bFIz5qe6sPmCAfyjWzDW1o4HxLQ3aJhXrlFdm3dkkFHAOCyMDgjPl3GRkCQ5waZ5vKwpwlwuG+D14foLLrFQVuu5S6s6lVKKQpYZ6kZIGcdevpI2VdHHr75nWnpN9rSReeE8CroGejP5sf6egnksvqNl8uOEeswek1Y68bfuzY2YHftIMU34LTejw02qrdnWt1ZkwHVWBZCRkZx26TpZTZBKU1rfgKSe1sxuPcXXR0NY3U9q1/iY9h9POS+mYEsy9QXj3I2ZkKity9/Y47q9S1rs9hyzHLEz6nj0QorUIeEeQsslZJykeM7nMYgHqKG9JjZnRHgN6fymNozpk/Z29P5TOzGmQ9ZA6iZTRho+IAjQLNyVzD9lt8Ow/cuRn0Rj2b6es8517pSyanZD7kWfTsz6U+2XhnUQZ84cdPTPVLlbJE1B8X1BwQwBB7g9QZ0rslB7izSyuNi1JbRUuLcsdC2n/NCf+k/0M9DidW/tt/J5fO6Fr1UfgrdqFSQwIIPUEYIl7Gaktx5R5udc4S7ZLTPgLhgR0YdmBIYfQjqJupNCF04eGdT9kvHrdQmpovdrGoZDW7Es5rtDYVmPViGVup64I9JKrl3I9JiXfVrTZ0CdCUIAgEwBAIxAMfUaGuxkaytHZM+GzKrFM99pI6flAKtzHwu/7cL6qjajadasKyBkZbHbs7DoQw7fwyo6thWZUFGD8EnGujW3sw30urIIr0rBiPda2ylawfIsVdmx9AZSVfp65zX1GkiZLNhrg2nC+UVDmzWsuofsilMUVDHXbWxbLHrlmJPkMefpMPApxo6gv5IFt8rDTcdoVOK1pUiVqmizisBcmy89HA6ADYSvqWeVn6haVEV+5IwfubKjzlwPW6u77uoiitejMyKpOMs/U5x5flJ/6frqxcfvl90iv6n9S2el9qK2OUL9gYtWAWVQCX3ZYEr0K9iAcHtL2WfUVPZpbZ7VclWsUAtq95UYH73aBYxRNx2dMspHWa/8hWZ+lylshOTbvfYNUVrOHOXAyG29NyjPXpNv6+piNba2fGp5S1p3FKTYqkqTWyPhl+IYBzmdI5VT9zP0pSW4+DTX6C2s4srdD/jUp/1Tp3wfhmrhNeUY7AjvOia0atNPk9qW3KVJ79szVsyuTzdCvebpmjR8TIIMw1vhmUdX5H4r4+lUN1av3G9SB8J/Tp+U+Zdfwv6fJbXh8nrOm3/Vp58osEoiwJzAPG7oOk3gEYfFuE16lSHGG8mHxD+/0Ml42ZZQ/T4+CBl9OpyFytP5KbxTg1lB973l8nA6fmPKemxc+u9a8P4PHZ3TLcZt62vksPsjvK8R1CDtZpgzfWqwBT/zGlvT4ZK6W262jsAnctSYAgCAIAgCAIBEATAKtzZwV2sTVaZd9qJstpyF8ekEsFVj0DqxYrnodzA9wRDzcOOTBRfsdabXW20VDifPWpWxaG4c6tYrbEtcg2IA27GBg9AcjOf1EmV4Vevu8Ea3In47fJVG55ZejaWskMpPiPc5ygKqpyewBI2/WSf+PhryV6tS4cSKue8MhOlrO0IAPGuCkVsWQEEnOCTjMx/x0fkx9WKe+0yv/G1RRks0zhbMFwl/+Ld03L6zR9P34kb/AFK+1xafJtNHzhojpW0y+PVuYMWdVfOCGIJQ+e3HacpdPtXjk2hOtVfTi2jbNrqdUlVdGorGM7txIYnGFGw7cjJJx26DpODqsh7EqSU4qKkuDU8U4DS72eNTsQB2D1YRyqYUFR8JYsQcEdmznpNo5NkCPOPqfcuDGp5fGkp1YVarjZmoLeUrtrZQG6Hqtgyam7r2ndZinJb40awUIwZR9fpbKgFuVkcHqGGD5j8x85Z1zUltEecWvJgmdTnoYmGZLX7ONXs1TJ5WIf8AiXqP2zPL/qjG7sZT+GW3SLNW9vyjpjT56enPle82ZhkOuRCemCSOke5nZ5avUrWmXBbOFVFG5nZuioq+ZPpJONj23WKNfn/w43OKhuXg3PI3K/2Txr7VVb78bq1OVprXO2pT5nJJY9snp0Anv8ar6Vai3t/PyUKhCLfYtFtkg2EAiATAEAQBAEAQBAIgGLxHh1eoQpcoZcg9yCCDkMrAgqwIGCCCJgHKeY/ZDabdRZo7k2sd1VNm8tk43KbSx88kEg98H1kqvIcVpkazGjJ7RzHX6R6LbKrl2WVttsQ4JBwD3BIPQg9PWTIWKS2iBOtwemfFv4f8syvJh+xCNg5m+k0a70extE5OJ0TM3Scfv04xTawHmpO9MHvlWyJxlRCflG6tklpMtVHMxFWnOtoamtwypdpgFV03KXBRs9yo6g9fQiQ54UW2oPlG7fck5LX+Da6p01S3W7q9RUQSEw21Sx2Vo2WBqCgq5YY+EjOJF1ZSzFvdzPe18Fb47yUawh07BmcEig534z02tjBz5KTn0LSfTnJ8TObr8c8v2Ki9ZUkMCCOhBBBB9CD2lhGSa2jk00bTlF9uu03+fH/ECP6yr63DuxJ7+CZgS1fE7AZ8qR7E+c//AJMmD0B9ZjRgxb3drqKKAptt3YLZ2IiDL2MB1IGVGB3LDqO8temdP/q5tN6SOF9/048Fh4TymK7Uu1FpusTPhKEFdNbEYLqmSS+CRlmOB2xkz2GJgU4y9C5+SstvlZ5LLJpxJgCAIAgEQCYAgEQCYBEAQBABgH5k541Yv4pxCxQQDdswRg5pRam/UoT9CJPxl6SuynuR5aLU0rRettPiWuqiizcR4ZHUnv18ptJS700+DnFx7WmjBrUDv1/lOvec1H5PamrecIm44JwBk4AJJ/SaOevJuo78HnhfQfpMmOBdYzKq7mKLnYpYkJnvtB7RFJPejEtvjZ96fVvSVap2Rx2ZTg/MfMde0y4qfDQ32+C48C50R3H2sBLguKr1BFW7btU21jt5DcvTscdAZXX4HvA7RsjKW3w/Zmz4vy9TbQPF62kb1vW0PissEQdR99nuR8zgjIEjVZFlEte3wOzUdS8/JV+HcCu0nE9PVeuDv3Kw+F1UE7lPp0/KdOq5EZYM5L4O2LVKGTFNHTmny9HrT5PabBnjZqTvFdSPbaVLLWgGdoONzMxCqM+ZMnYXTrcp7h4+TjbfGvyWLlbl56XfUaoq2odQoCklKKs58NCepJOCzYGSB0AAntcLDhi19kfyVN1rsltllkw5CAIAgCATAEAiAIBMAQBAEAQBAKhzN7OtFr7DbYr1Wt8dlLBS/bqwZWUnoOuM/ObwtlDwc51xn5Rw7mrhtek1uqooaxkqZVBsKlixQM2SoAx16dJMpnKfkg31xg+DWDtnJndP5ODWjbVXNpDXZpLwzvV97hc+HkjKsDn5dZwa7+JI7L08xZj16ANpmu8ZdwcL4RP3jA4ywz3HUfvOne1Lt0a9ice5swj9TOmznonaD3P9Y2zGjzI69OsIG95X5os0Lr7otqDZNbjO3Pdqyfgb9j5yNfjRtX7nWq7sab5R2JOKafWaeu2kq/X3cj362wQwI7qeuPnmeP665U0ut+56LDlG2SmjFsODPIrbLUATDBlch1g6viVncg6eoH0C1mwj9bcz3XRI9uIv32U2W/8As0XWW5GEAQBAEAQBAJgCARAEAQBAJgCAIBEA497a9HSoS0Kgva5F3AYd6xU+7OPiAOzv2yJ1pbUuDjel28nLm+v8/wC0sVorXs2fL9V9tjU6UgtapVx0wU7nuP5dZytcUu5nSpSb7Ua++lq3ZH6MpKkZBwR07jp+k3jprZq9p6Z55mfg1+QST3M3SNGz34c6pbU1ih0Dr4iHsy594dx5Z8xMSiu3yZg/Uixc0bdPxEvfo0VGUN9nFmAd69yy567s+Q7dvOR69urSf8nezSs8Fr5E4Z4GlDkYa07yPRfwD9Ov5z57+oc3+oye1PiPB6LpmP8ATq2/fksVidpQp8lmedY6zL5DZtPZuuaNVb/82rvK/NaiKAf+UZ9EwK+zHgv2RRXS7ptltkw5CAIAgCAIAgEwCIBMAQBAEAQCIBMAiAcT9tOurfXCqwHdTplNBXtvvsPibz8lqXaP8RnfHi3La9iNkySjpnNcSxSK09tPqHrYNWzI3UBlYqwz0PUfKGk1yZUmuUedjliSxJJJJJ6kk9yfnMa0Y22Z/EPs58H7OLBhF+0byDmzPvFPQf8AeJpBS5UtfsdJOPHaeurr0x1SLp/GagmsHcB4vXAfAA798TKc1Db8hqHfpeDajV6XQ3NZRXa91dzhatSo2ivaQCwxkOG/1nFqycefH7HXuhB7Xn9yeXOFPxDUm27JqVstk5B6kipc+XX8h9ZUdb6nDDp+nD7mSsHGlkWd0vCOnE4+k+bNuT2z1C0uEQ5mEZNfxLUMoVKFL32ZFFYydzY7sfwouQSx7CWXTsOWTbrXC8nK+1Vx2Xzl7hg0mlooB3eHWqs3m7Ae85+ZbJ/Oe+iklpFIzYzYwIAgCAIAgCATAIgEwBAIgEwBAIgEwCIB+dfa7Z/5zqt/u+5Rsz0yoTuPUZLfoZLxuEyHlJtoqRMmbIOj1orDMAWVQfxNnaOmeuAT/rMbGj5zN9mujO4VrK6jYbqVuDIyqGYpsY9n6Drj0/cTSaclwzpCSi+eTy4ZqPCupfcy7LEYsuNwCsCSAehOM9DE1tNfsYi+1pllq4LZxPV23brPAZ8+NaoFjKAB0UdM9PLpKLqHWKsGvtXMvhFhRhTyZuXhHQ9HpEprWupdqqMAf1PqZ87yMizIsdk3ts9NVVGuKjH2PV2GB+84pM6GLr9elK7rWx6DuSfkJIoxrLn2wRGycurHjub0fHs8vfWa+3UhNtFNLUqx67rHdGYD6BBn/MJ7XpeF/TQa+WVDy5ZPqa0vY6XLQwIAgCAIAgCAIAgCAIAgCAIAgCAIAgHhqNHXZjxER8dtyq2PpkQDivtk5dro1Wms0te03pb4tda9M1FPvAqjpnxME/5Z3puUPuel+5FyKu5bS5OeupHQgg+hBEmK6triS/JA7JJ8o+q9O7Y2o7fRWP8AITWWTVHzJfk2VU37P8G44fypqriMVFAfxWe4P07/ALSuyOvYdC+7f+CTV06+z+3X+S38D5HqqIbUHxWH4cYrH5d2/P8ASeW6h+pbrU40rtX+y3x+kwhzPl/6LagAUAAADoAOwH08p5iUpSluT2y4jFJaR8E+vQf2mUm/AlLtW2VzjHMiIGSn32/i/AP07y6w+lTn6rOF/wCnns/rkIeinl/JrOV+B3cX1FgaxkrrA8e0DLbm+GqvPRWx1J64GOnWenx8aEV6VpFTTTPJl9W57O1cI4ZVpKa6aF21oMKO/wBSSepJOSSe5MnFqklwjMgyIAgCAIAgCATAEAQBAEAQBAEAQBAEAQDU8Z5fp1dlNlwffUHFZSyysgWbd4OwjIOxf0nOyuNi1JbMxk14KLwh/ES3d74W+9KmYAs1ddrIhJ8+g7+eMzxXVf8ApyHGttLj3LfGSnWnJcmdjH5fSVbsk/LJKhFeESp+c0ZsfYXv3mNmrZg28RTDCpbLmU4K012W+/8AwkqCAfqZZY/S8m5pqPD9yPbkwrXyyr6+3VX6uvSXLZQ1uzw61TxNquThriGHTAyduQoPXJ6T0+J0mqlbfLKPMsnkeltpft/9N9w72WXMw+1XoifiWgMzsPk7gBP+E/1liqEivq6bCL3J7OkcH4TVpKVq0yBEXsBkkk92YnqzHzJ6zuloskklpGbBkmARAEAmARAEAmAIAgCAIAgCAIAgCAIAgCAfFi5BHrAZzfS6YabUajSId1dHhGkn4glqltjH8RBB69yCM9es8Z1/HjXcpr+7yW2HY5RafsZTJ1Mo0ybs8r7lrRncgKoJYk4AAGT1m9VcrJKK9zWc1FbZkcu8Bu1iJdrfuqnrRq9PVY4dt43E3PtVhjIGxfnknsPaYnR6KOZep/uVNuVKXC4RddFo0prWulVRFGFVRgAS3SS8EQ98TIJgCAIAgCAIAgCAIAgEwBAIgEwBAEAQBAEAQBAIzAKpzTz5p9C/hANdd5114xX6Gxj0T6DLfKaSmorZxtvhX9zKxw7UeK1+oZkZ73VnFZJRAqKioCQCcBe5AySeg7TxfWL3dbzFpL5LrBlXKG4ST2fHFeO16fOTubyQdT+foJFxen2Xf4NMzqdOMtN7fwimcV4jZq2rSz4XuoTwx8JD2opB9cg4nqcLBroa7VyeZj1C3KyF3ePg/Q4GO0uC1JgCAIAgEwCIAgEwCIAgEwBAEAQBAEAiATAEAQBAEAQCie0zm99GE02myL7ULeLjpTUDtLDPxOT0A7DufIHScu1EfJvVMNnItuB3JJOSSSWY+ZJPc/MyI3tnnJ2SsluR6abVNWcozKT3wcZ/vOVlULPv5N67rKvsejzZsnJOSepJ7zeMVFaXg0lKU33S8lk9n3ALNbq6Ldv+zUWCyyw/C9lXVK0/iIfaSew247yRVB72WuBiuL+pL+DuckFsIBMAiAIBMAiAIBMAiAIBMAQCIAgCAIBMAQBAEAQBAEAqHtJ5abX6ZPARDqa3U0szbMKzAWqWx8JUdvVR5iayW1o5W1qyLizj/F+H26S56dQoWwdRgko6/wAdbEDcvl2BB74kWUHEoL8SVL55XyYW716TU4KLfCLFwDkXV6+gXVtXVU7AIbdwdqiPeuTaD/ug43d8gYz3jV7stqOnx0pS8nbuFaBNNTVTSMJWqog+SjHX5+c760WhmQZIgEwBAIgEwBAIgEwBAIgCAIBMAQCIBMAQBAEAQBAEAQBANLzVy3TxCnw7xhhk02L8dTkfEp/mOxmGk+GaTgprT8HKOX/Z1rG1emGuoUacOzXnxK2DrWDtXapJw7benpuzjz5xq0yJThqE+5/wdvQYAA6DsAOwnUnEwBAEAQBAEAQBAEAQBAEAQBAJgCAIAgEQCYAgCAIAgCAIBEAY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7420" name="AutoShape 12" descr="data:image/jpeg;base64,/9j/4AAQSkZJRgABAQAAAQABAAD/2wCEAAkGBxQQEBAUDxQUFRQWFRQXEBQVFBQVFBQUFBUWFxUVFxgYHCgiGBolHBcUITEhJSkrLi4uFx8zODMsNygtLisBCgoKDg0OGxAQGywkICQsLCwsLCwsLCwsLCwsLCwsLCwsLCwsLCwsLCwsLCwsLCwsLCwsLCwsLCwsLCwsLCwsLP/AABEIAN4A4wMBEQACEQEDEQH/xAAcAAEAAgMBAQEAAAAAAAAAAAAAAQYEBQcDAgj/xABAEAACAgECBAMFBgQDBgcAAAABAgADEQQSBQYhMRNBUQciMmFxFCNCgZGhUrHB0WJy8SSCkqOy8BYlM0NTouH/xAAbAQEAAgMBAQAAAAAAAAAAAAAABAUBAgMGB//EAC4RAAICAgEDAwMDBAMBAAAAAAABAgMEESEFEjEiQVETMpEGYYEUQnGhFSOxwf/aAAwDAQACEQMRAD8A7jAIgCATAEAiATAIgCAIAgEwCIAgEwCIAgEwCIAgCAIAgCAIAgCAIAgEwBAEAQBAEAQBAEAQCIAgEwCIAgEwCIAgEwCIAgCAIAgCAIBMAiATAIgCAIAgCAIAgCAa3mLjSaHTW6i7cUrAyFA3MWYKqjJAySQOsGG9I0Te0fRfZTqA7HDBDRgeP4jdl2E+mTuztwD1mqktGn1Ydvfvgr/GvapuqddFTYtjAhbLtgVCfxbVYliPToJo7ooiT6hVFccnv7GOLmynUae17bLq38V7LGLgpcTtG4noco3T8x8t4S7lskY931YKR0ibHcZgCAIAgCATAIgCATAIgCATAIgEwCIAgEwBAEAQCCYBrNfzFpdPYK9RqKa3IBCPYqtg9AcE9phtLyYckvJijnLQm1al1VJdiAoDZBYnAXcPdBJI6Zz1jaMd8d63yb3MybGu5h4ZXq9LdRecVuhDMCAV8w4J6AggH8ph/BhraPzrdplS21UdblR2Wu5R7ti+Tj+XpkGRJrTPP5SVcu1Pg9Kx1+U5ohN8HW/Y5Ug0FjADxG1F3jeuVbagP0TZ+smw+09NipfSj2/BfMzckHy7gDJIA9ScCASGgEWWBQSxAAGSScAD5kwDnnJvPlmu4jZU4VaHrdtKoA3A1MAxZvxFgScDoMTVSTejhXepzlFex0WbHcmAIAgEQCYAgCAIAgCAIAgCAIAgHyYBwv2gca0+s1DnT6d0uruaq69mAFiUlkINYPXqOhOCAPynC2S/krM66vmElyVmyvK4Bx6EdwRggj5g4M4JtPZVVWuE1JHR9H7WGCILdLuYLixltChnHYopHwnucnp85I+tH3LldQr435KnzHzNqeI5GobbV5aeskV/7572n69PlOcrW/BByOoyfEeDUBMTiV3e2egEGmzccr8w28OssekK6WAeLU5IUsvRXBHwtjoenUYz2E6wscSfi57qXa1tG21vtF11h+7NVI9FTex+rP0/abu5+yO8+qv+1Gn5g49qeIBF1Thq0O7w0TahYdnsGTuI8vL5ZnKV78PRzn1C6yOor8HzwDjV+h3fZLNit1asqGrJHmFPwn5qRnzmYWNHGrqFtfHn/Jkcf5l1OvrFWpdDXuViiV7A5Xqu/JOQDg49QJtK1vg3t6nOUe1LRicD1v2XWaTUEErS7F1XAYo9b1kDOB03A4+UxXLte2adPyY12Pu9zuXAuMV62hLqN3htnaWRkJwcHAYdR8x0MlnpE9rZsYMiAIBEAmAIAgCARAJgCAIAgCAIBBgHF/arw2ujiCPT0bUVs96DsHQqi2Y8iw6H1KZ75ke5LyVXU4R7FL3KmiyOUjZIEDZKiZNWyCPWASIBOZhvRjWzdcI5esuwW9xPU/EfoJV5fU66eFyy5wej236lLhFx0HDq6V2ooH8R8z8yZ5q/Lsul3SZ7DGwaceHbGKNZxblpLctXhH8/4W+oHb6ydidWnV6Z8orM/old3rr9LKjq9I9LFbFKn9j8wfMT01F9dsdwe0ePvxraJ9s1ybTlflSziW5i3g6Ubg93Tc+Mhlqz06ebnoPQ+Uyur3ZZYXT/ABOw7Nwnwlqrr07KyVoqJtcPhUAUAkHvgSSXRm5gyIAgCAIAgCAIAgCAIBMAQBAEAgwDgHN+p8binELASV8Vakyc4FFa1sB6DeHOPmfWRbntlF1Se5qPwawTiVQI6zIXgmDBBEwZMjS6R7TtrUsfPHYfU+U43X10rc3o7Y+PZfLUFst/COWkr963338s/Cv0Hn9Z5rM6rOz0w4R7DA6JXTqVnLLAo7CU7ZeJJLSJ9Zg2JgwYPG+HLqaLK293crBXwCUJGAw+YkvDyZUWqS/HyR78eFsfUv5KdzLqneqlGtVtKiqtNNVb1af3RgHrkXY9dxAPkJ7inIttjuUe0871Cq5eml7X+zD0/BW2rfafsdGR/tJBS1s/h0yL772HyI6Dv1xiSYRae2QMTFtg++yWl8bOi6f2naYYU06naMAWMK2JAHxEb85/ebu2JKfUKN62WrgfMWn1gP2a1WI6shyti/5kbqB8+06Jp+CXCyM1uL2bWZNxAJgCAIAgEQCYAgCAIBEA0vMPNOm0O37RZhmxtrUb7CM43BB12j1mG0vJpOyMFuT0Vm72qUBmCae9lHwv92u44/hZgQPmf0nP6sSJLqFKetnK692Gaw5dmZ7DnJLuxZjnz6mRpPbKLJt+rY5H0Jg4MkQYYmG9GUnvg33B+XXtw1mUT6e8f7SozOqQq9NfLLzA6LO591nCLjo9GlSha1AHnjz+Znmrsiy2XdNnsMfFroj2wR7EYnAkIIPXrM6b8GG0id47ZGfrM/Sm/ZmHOPyfY+U1cJLyhtBxkEHse49c9xMRbT2g0YWk4XVV1rQA4CgnLEIvZFLEkKPJR0EmXZ19uu+TNI1QXhGj1HJ6EMQ9hbdY1O4gpULGLNWidlUsSSR1Ms6+t2rtjJcJfkrc3pavg1F8la1+isoJWxSPQ91P0MvaMuu5bg/4PGZWFbjy1Nfz7Hhp72qdLamauxMlbFOGX1+RB8wcg+klRk4vg0ovsrl6H5Oycs8xgcO0l3Er6q7Law5LlKshslPdJ77ducftJu/k9Snpcli0WsruQPS6WIezIwZT+YmTKez3gyIAgCAIAgEwBAIgHnfaEVmboFBLE9gAMkwD86269tVZZqbcl72L9fwof/SrHoFTaP19ZDsluR5rPvc7WvZcHxOZBJxBg+ZkyZeg0D3ttrGfU9gPqZGyMqFC3NkvFw7ciWoIufBuX0owzDe/qR0H0E8zmdTsu9MeEewwOj10eqXLNxKoudaMXiXFatMm65wo8h+I/Qecl4uDdky1XHZxuyK6lubKPxX2g2MSNKgQfxuAzH5gdh+89jh/pWpeq+W38FHf1iT4rWv3Kzq+N6i0/eXWH5Biq/oJf09LxKvtgvwVs8u6b5kYLWE9yT9SZLVNa9l+Dj3yfue1OtsQ5SyxT/hdh/IzSeJRP7oL8G0bpx8N/k3Wg501dR62eIPSwA//AGGD+8qsn9O4dy4j2v8AYlVdSvh77LdwXnqm4hbh4LnzJzWT8m8vznleofpq+hOVfqX+y5xuq12cT4ZatwIyPMfrPOOLi9PhlomnyeN+mWxStgDKe4M6V2yre4Pk5XUwti42LaKlxvlUhW8HLKQQyZ94A98Hz/nPRYfV1JqNvD+TyuZ0SdUvqUeF7FYWkKeo64wS2S+B2BJ69PSXn1O/lMo7rbZv1tmw4Vxe/SMTpbXq3HLgbWRj2yUcFc4wM4z07zeNko+DpTm21LSfBtbOeuIltw1C9OyeDV4Z+vu7sfRhN/rSJK6rPuW1wdH5O5yq142EGvUKga2o9j5M1bfiUH8xkZHWSIyUvBcU3wtW4stE2OwgCAIAgEwBAKB7Y0sOiqKn7kXJ9qUH4lb3awfVd5XI+k0s328EfK7vpPs8nLPTEhnlX5AmDBIGTgd/KYlJRW2ZUW3pIsXCeWS+Gv8AdHkn4j9T5Smy+rKHpr5fyeiwOhzs9V3C+C1aKhUGEUKB0wBj/WedvtnY9yez1lVEKY9sFpGXiRzqV3mvmVNGuFw1zD3V8l/xN8vl5y96P0eeZLulxBf7K/Nzo0R7Y/ccu1+vsvcvcxdj5ny+QHkJ9GxsSnGj2VrR5e26dr3JmNmSjkTAImPIJmQSYBEeQWHlnmqzSEI+Xpz1U90+aHy+koOrdEqy498VqZY4WfKl6fMTqWj1K2oHqYMrDKn5f3nzm+idM3Ca00eorsjYtpnoJxOnJrOL8Dr1AyRtfycd/wAx5yfidQtoet7RV5vSqcleNP5KTxPhdmnbFg6fhYfCf+/Qz1GNm1Xr0v8Ag8fl4FuM/UuPkw90lkDR66XWWae2u6g4trbch8mH4kb/AAsMg/r3Am8JdrJWJkOme/b3O7ctcw1a+lbKT1/9yskb6n80Yf17EYIkxPa4PSwmpraNvmZNxAEAQCYAgGu4/wAKTWaa6i34bFIz5qe6sPmCAfyjWzDW1o4HxLQ3aJhXrlFdm3dkkFHAOCyMDgjPl3GRkCQ5waZ5vKwpwlwuG+D14foLLrFQVuu5S6s6lVKKQpYZ6kZIGcdevpI2VdHHr75nWnpN9rSReeE8CroGejP5sf6egnksvqNl8uOEeswek1Y68bfuzY2YHftIMU34LTejw02qrdnWt1ZkwHVWBZCRkZx26TpZTZBKU1rfgKSe1sxuPcXXR0NY3U9q1/iY9h9POS+mYEsy9QXj3I2ZkKity9/Y47q9S1rs9hyzHLEz6nj0QorUIeEeQsslZJykeM7nMYgHqKG9JjZnRHgN6fymNozpk/Z29P5TOzGmQ9ZA6iZTRho+IAjQLNyVzD9lt8Ow/cuRn0Rj2b6es8517pSyanZD7kWfTsz6U+2XhnUQZ84cdPTPVLlbJE1B8X1BwQwBB7g9QZ0rslB7izSyuNi1JbRUuLcsdC2n/NCf+k/0M9DidW/tt/J5fO6Fr1UfgrdqFSQwIIPUEYIl7Gaktx5R5udc4S7ZLTPgLhgR0YdmBIYfQjqJupNCF04eGdT9kvHrdQmpovdrGoZDW7Es5rtDYVmPViGVup64I9JKrl3I9JiXfVrTZ0CdCUIAgEwBAIxAMfUaGuxkaytHZM+GzKrFM99pI6flAKtzHwu/7cL6qjajadasKyBkZbHbs7DoQw7fwyo6thWZUFGD8EnGujW3sw30urIIr0rBiPda2ylawfIsVdmx9AZSVfp65zX1GkiZLNhrg2nC+UVDmzWsuofsilMUVDHXbWxbLHrlmJPkMefpMPApxo6gv5IFt8rDTcdoVOK1pUiVqmizisBcmy89HA6ADYSvqWeVn6haVEV+5IwfubKjzlwPW6u77uoiitejMyKpOMs/U5x5flJ/6frqxcfvl90iv6n9S2el9qK2OUL9gYtWAWVQCX3ZYEr0K9iAcHtL2WfUVPZpbZ7VclWsUAtq95UYH73aBYxRNx2dMspHWa/8hWZ+lylshOTbvfYNUVrOHOXAyG29NyjPXpNv6+piNba2fGp5S1p3FKTYqkqTWyPhl+IYBzmdI5VT9zP0pSW4+DTX6C2s4srdD/jUp/1Tp3wfhmrhNeUY7AjvOia0atNPk9qW3KVJ79szVsyuTzdCvebpmjR8TIIMw1vhmUdX5H4r4+lUN1av3G9SB8J/Tp+U+Zdfwv6fJbXh8nrOm3/Vp58osEoiwJzAPG7oOk3gEYfFuE16lSHGG8mHxD+/0Ml42ZZQ/T4+CBl9OpyFytP5KbxTg1lB973l8nA6fmPKemxc+u9a8P4PHZ3TLcZt62vksPsjvK8R1CDtZpgzfWqwBT/zGlvT4ZK6W262jsAnctSYAgCAIAgCAIBEATAKtzZwV2sTVaZd9qJstpyF8ekEsFVj0DqxYrnodzA9wRDzcOOTBRfsdabXW20VDifPWpWxaG4c6tYrbEtcg2IA27GBg9AcjOf1EmV4Vevu8Ea3In47fJVG55ZejaWskMpPiPc5ygKqpyewBI2/WSf+PhryV6tS4cSKue8MhOlrO0IAPGuCkVsWQEEnOCTjMx/x0fkx9WKe+0yv/G1RRks0zhbMFwl/+Ld03L6zR9P34kb/AFK+1xafJtNHzhojpW0y+PVuYMWdVfOCGIJQ+e3HacpdPtXjk2hOtVfTi2jbNrqdUlVdGorGM7txIYnGFGw7cjJJx26DpODqsh7EqSU4qKkuDU8U4DS72eNTsQB2D1YRyqYUFR8JYsQcEdmznpNo5NkCPOPqfcuDGp5fGkp1YVarjZmoLeUrtrZQG6Hqtgyam7r2ndZinJb40awUIwZR9fpbKgFuVkcHqGGD5j8x85Z1zUltEecWvJgmdTnoYmGZLX7ONXs1TJ5WIf8AiXqP2zPL/qjG7sZT+GW3SLNW9vyjpjT56enPle82ZhkOuRCemCSOke5nZ5avUrWmXBbOFVFG5nZuioq+ZPpJONj23WKNfn/w43OKhuXg3PI3K/2Txr7VVb78bq1OVprXO2pT5nJJY9snp0Anv8ar6Vai3t/PyUKhCLfYtFtkg2EAiATAEAQBAEAQBAIgGLxHh1eoQpcoZcg9yCCDkMrAgqwIGCCCJgHKeY/ZDabdRZo7k2sd1VNm8tk43KbSx88kEg98H1kqvIcVpkazGjJ7RzHX6R6LbKrl2WVttsQ4JBwD3BIPQg9PWTIWKS2iBOtwemfFv4f8syvJh+xCNg5m+k0a70extE5OJ0TM3Scfv04xTawHmpO9MHvlWyJxlRCflG6tklpMtVHMxFWnOtoamtwypdpgFV03KXBRs9yo6g9fQiQ54UW2oPlG7fck5LX+Da6p01S3W7q9RUQSEw21Sx2Vo2WBqCgq5YY+EjOJF1ZSzFvdzPe18Fb47yUawh07BmcEig534z02tjBz5KTn0LSfTnJ8TObr8c8v2Ki9ZUkMCCOhBBBB9CD2lhGSa2jk00bTlF9uu03+fH/ECP6yr63DuxJ7+CZgS1fE7AZ8qR7E+c//AJMmD0B9ZjRgxb3drqKKAptt3YLZ2IiDL2MB1IGVGB3LDqO8temdP/q5tN6SOF9/048Fh4TymK7Uu1FpusTPhKEFdNbEYLqmSS+CRlmOB2xkz2GJgU4y9C5+SstvlZ5LLJpxJgCAIAgEQCYAgEQCYBEAQBABgH5k541Yv4pxCxQQDdswRg5pRam/UoT9CJPxl6SuynuR5aLU0rRettPiWuqiizcR4ZHUnv18ptJS700+DnFx7WmjBrUDv1/lOvec1H5PamrecIm44JwBk4AJJ/SaOevJuo78HnhfQfpMmOBdYzKq7mKLnYpYkJnvtB7RFJPejEtvjZ96fVvSVap2Rx2ZTg/MfMde0y4qfDQ32+C48C50R3H2sBLguKr1BFW7btU21jt5DcvTscdAZXX4HvA7RsjKW3w/Zmz4vy9TbQPF62kb1vW0PissEQdR99nuR8zgjIEjVZFlEte3wOzUdS8/JV+HcCu0nE9PVeuDv3Kw+F1UE7lPp0/KdOq5EZYM5L4O2LVKGTFNHTmny9HrT5PabBnjZqTvFdSPbaVLLWgGdoONzMxCqM+ZMnYXTrcp7h4+TjbfGvyWLlbl56XfUaoq2odQoCklKKs58NCepJOCzYGSB0AAntcLDhi19kfyVN1rsltllkw5CAIAgCATAEAiAIBMAQBAEAQBAKhzN7OtFr7DbYr1Wt8dlLBS/bqwZWUnoOuM/ObwtlDwc51xn5Rw7mrhtek1uqooaxkqZVBsKlixQM2SoAx16dJMpnKfkg31xg+DWDtnJndP5ODWjbVXNpDXZpLwzvV97hc+HkjKsDn5dZwa7+JI7L08xZj16ANpmu8ZdwcL4RP3jA4ywz3HUfvOne1Lt0a9ice5swj9TOmznonaD3P9Y2zGjzI69OsIG95X5os0Lr7otqDZNbjO3Pdqyfgb9j5yNfjRtX7nWq7sab5R2JOKafWaeu2kq/X3cj362wQwI7qeuPnmeP665U0ut+56LDlG2SmjFsODPIrbLUATDBlch1g6viVncg6eoH0C1mwj9bcz3XRI9uIv32U2W/8As0XWW5GEAQBAEAQBAJgCARAEAQBAJgCAIBEA497a9HSoS0Kgva5F3AYd6xU+7OPiAOzv2yJ1pbUuDjel28nLm+v8/wC0sVorXs2fL9V9tjU6UgtapVx0wU7nuP5dZytcUu5nSpSb7Ua++lq3ZH6MpKkZBwR07jp+k3jprZq9p6Z55mfg1+QST3M3SNGz34c6pbU1ih0Dr4iHsy594dx5Z8xMSiu3yZg/Uixc0bdPxEvfo0VGUN9nFmAd69yy567s+Q7dvOR69urSf8nezSs8Fr5E4Z4GlDkYa07yPRfwD9Ov5z57+oc3+oye1PiPB6LpmP8ATq2/fksVidpQp8lmedY6zL5DZtPZuuaNVb/82rvK/NaiKAf+UZ9EwK+zHgv2RRXS7ptltkw5CAIAgCAIAgEwCIBMAQBAEAQCIBMAiAcT9tOurfXCqwHdTplNBXtvvsPibz8lqXaP8RnfHi3La9iNkySjpnNcSxSK09tPqHrYNWzI3UBlYqwz0PUfKGk1yZUmuUedjliSxJJJJJ6kk9yfnMa0Y22Z/EPs58H7OLBhF+0byDmzPvFPQf8AeJpBS5UtfsdJOPHaeurr0x1SLp/GagmsHcB4vXAfAA798TKc1Db8hqHfpeDajV6XQ3NZRXa91dzhatSo2ivaQCwxkOG/1nFqycefH7HXuhB7Xn9yeXOFPxDUm27JqVstk5B6kipc+XX8h9ZUdb6nDDp+nD7mSsHGlkWd0vCOnE4+k+bNuT2z1C0uEQ5mEZNfxLUMoVKFL32ZFFYydzY7sfwouQSx7CWXTsOWTbrXC8nK+1Vx2Xzl7hg0mlooB3eHWqs3m7Ae85+ZbJ/Oe+iklpFIzYzYwIAgCAIAgCATAIgEwBAIgEwBAIgEwCIB+dfa7Z/5zqt/u+5Rsz0yoTuPUZLfoZLxuEyHlJtoqRMmbIOj1orDMAWVQfxNnaOmeuAT/rMbGj5zN9mujO4VrK6jYbqVuDIyqGYpsY9n6Drj0/cTSaclwzpCSi+eTy4ZqPCupfcy7LEYsuNwCsCSAehOM9DE1tNfsYi+1pllq4LZxPV23brPAZ8+NaoFjKAB0UdM9PLpKLqHWKsGvtXMvhFhRhTyZuXhHQ9HpEprWupdqqMAf1PqZ87yMizIsdk3ts9NVVGuKjH2PV2GB+84pM6GLr9elK7rWx6DuSfkJIoxrLn2wRGycurHjub0fHs8vfWa+3UhNtFNLUqx67rHdGYD6BBn/MJ7XpeF/TQa+WVDy5ZPqa0vY6XLQwIAgCAIAgCAIAgCAIAgCAIAgCAIAgHhqNHXZjxER8dtyq2PpkQDivtk5dro1Wms0te03pb4tda9M1FPvAqjpnxME/5Z3puUPuel+5FyKu5bS5OeupHQgg+hBEmK6triS/JA7JJ8o+q9O7Y2o7fRWP8AITWWTVHzJfk2VU37P8G44fypqriMVFAfxWe4P07/ALSuyOvYdC+7f+CTV06+z+3X+S38D5HqqIbUHxWH4cYrH5d2/P8ASeW6h+pbrU40rtX+y3x+kwhzPl/6LagAUAAADoAOwH08p5iUpSluT2y4jFJaR8E+vQf2mUm/AlLtW2VzjHMiIGSn32/i/AP07y6w+lTn6rOF/wCnns/rkIeinl/JrOV+B3cX1FgaxkrrA8e0DLbm+GqvPRWx1J64GOnWenx8aEV6VpFTTTPJl9W57O1cI4ZVpKa6aF21oMKO/wBSSepJOSSe5MnFqklwjMgyIAgCAIAgCATAEAQBAEAQBAEAQBAEAQDU8Z5fp1dlNlwffUHFZSyysgWbd4OwjIOxf0nOyuNi1JbMxk14KLwh/ES3d74W+9KmYAs1ddrIhJ8+g7+eMzxXVf8ApyHGttLj3LfGSnWnJcmdjH5fSVbsk/LJKhFeESp+c0ZsfYXv3mNmrZg28RTDCpbLmU4K012W+/8AwkqCAfqZZY/S8m5pqPD9yPbkwrXyyr6+3VX6uvSXLZQ1uzw61TxNquThriGHTAyduQoPXJ6T0+J0mqlbfLKPMsnkeltpft/9N9w72WXMw+1XoifiWgMzsPk7gBP+E/1liqEivq6bCL3J7OkcH4TVpKVq0yBEXsBkkk92YnqzHzJ6zuloskklpGbBkmARAEAmARAEAmAIAgCAIAgCAIAgCAIAgCAfFi5BHrAZzfS6YabUajSId1dHhGkn4glqltjH8RBB69yCM9es8Z1/HjXcpr+7yW2HY5RafsZTJ1Mo0ybs8r7lrRncgKoJYk4AAGT1m9VcrJKK9zWc1FbZkcu8Bu1iJdrfuqnrRq9PVY4dt43E3PtVhjIGxfnknsPaYnR6KOZep/uVNuVKXC4RddFo0prWulVRFGFVRgAS3SS8EQ98TIJgCAIAgCAIAgCAIAgEwBAIgEwBAEAQBAEAQBAIzAKpzTz5p9C/hANdd5114xX6Gxj0T6DLfKaSmorZxtvhX9zKxw7UeK1+oZkZ73VnFZJRAqKioCQCcBe5AySeg7TxfWL3dbzFpL5LrBlXKG4ST2fHFeO16fOTubyQdT+foJFxen2Xf4NMzqdOMtN7fwimcV4jZq2rSz4XuoTwx8JD2opB9cg4nqcLBroa7VyeZj1C3KyF3ePg/Q4GO0uC1JgCAIAgEwCIAgEwCIAgEwBAEAQBAEAiATAEAQBAEAQCie0zm99GE02myL7ULeLjpTUDtLDPxOT0A7DufIHScu1EfJvVMNnItuB3JJOSSSWY+ZJPc/MyI3tnnJ2SsluR6abVNWcozKT3wcZ/vOVlULPv5N67rKvsejzZsnJOSepJ7zeMVFaXg0lKU33S8lk9n3ALNbq6Ldv+zUWCyyw/C9lXVK0/iIfaSew247yRVB72WuBiuL+pL+DuckFsIBMAiAIBMAiAIBMAiAIBMAQCIAgCAIBMAQBAEAQBAEAqHtJ5abX6ZPARDqa3U0szbMKzAWqWx8JUdvVR5iayW1o5W1qyLizj/F+H26S56dQoWwdRgko6/wAdbEDcvl2BB74kWUHEoL8SVL55XyYW716TU4KLfCLFwDkXV6+gXVtXVU7AIbdwdqiPeuTaD/ug43d8gYz3jV7stqOnx0pS8nbuFaBNNTVTSMJWqog+SjHX5+c760WhmQZIgEwBAIgEwBAIgEwBAIgCAIBMAQCIBMAQBAEAQBAEAQBANLzVy3TxCnw7xhhk02L8dTkfEp/mOxmGk+GaTgprT8HKOX/Z1rG1emGuoUacOzXnxK2DrWDtXapJw7benpuzjz5xq0yJThqE+5/wdvQYAA6DsAOwnUnEwBAEAQBAEAQBAEAQBAEAQBAJgCAIAgEQCYAgCAIAgCAIBEAY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3" name="12 CuadroTexto"/>
          <p:cNvSpPr txBox="1"/>
          <p:nvPr/>
        </p:nvSpPr>
        <p:spPr>
          <a:xfrm>
            <a:off x="1475656" y="3284984"/>
            <a:ext cx="6359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 smtClean="0"/>
          </a:p>
          <a:p>
            <a:pPr algn="ctr"/>
            <a:r>
              <a:rPr lang="es-SV" b="1" dirty="0" smtClean="0"/>
              <a:t>Presentan</a:t>
            </a:r>
            <a:r>
              <a:rPr lang="es-SV" b="1" dirty="0" smtClean="0"/>
              <a:t>:</a:t>
            </a:r>
          </a:p>
          <a:p>
            <a:pPr algn="ctr"/>
            <a:r>
              <a:rPr lang="es-SV" dirty="0" smtClean="0"/>
              <a:t>Wendy Gonzales</a:t>
            </a:r>
          </a:p>
          <a:p>
            <a:pPr algn="ctr"/>
            <a:r>
              <a:rPr lang="es-SV" dirty="0" smtClean="0"/>
              <a:t>Silvia Ramírez</a:t>
            </a:r>
          </a:p>
          <a:p>
            <a:pPr algn="ctr"/>
            <a:r>
              <a:rPr lang="es-SV" dirty="0" smtClean="0"/>
              <a:t>Mario Juárez.</a:t>
            </a:r>
            <a:endParaRPr lang="es-SV" dirty="0" smtClean="0"/>
          </a:p>
          <a:p>
            <a:pPr algn="ctr"/>
            <a:r>
              <a:rPr lang="es-SV" dirty="0" smtClean="0"/>
              <a:t>Luis Alonso Guillén Quijada.</a:t>
            </a:r>
          </a:p>
          <a:p>
            <a:pPr algn="ctr"/>
            <a:r>
              <a:rPr lang="es-SV" dirty="0" smtClean="0"/>
              <a:t>Zulma Rosa Pérez Aldana.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3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2RyrSXK6a1G1OlYszCLzHgBXTDhTGftMZTPJQoCRo2Kq3Uh-YX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734" y="2348880"/>
            <a:ext cx="3799266" cy="3429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404664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Ley de Educación Superior.</a:t>
            </a:r>
            <a:br>
              <a:rPr lang="es-MX" dirty="0" smtClean="0"/>
            </a:br>
            <a:r>
              <a:rPr lang="es-MX" sz="2400" dirty="0" smtClean="0"/>
              <a:t>Reformas a julio de 2008.</a:t>
            </a:r>
            <a:endParaRPr lang="es-SV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484784"/>
            <a:ext cx="57331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Autonomía y Libertad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Art.25.</a:t>
            </a:r>
          </a:p>
          <a:p>
            <a:r>
              <a:rPr lang="es-MX" sz="2000" dirty="0" smtClean="0"/>
              <a:t>La Universidad de El Salvador y las demás del Estado gozan de la autonomía en lo docente, lo econ</a:t>
            </a:r>
            <a:r>
              <a:rPr lang="es-MX" sz="2000" dirty="0"/>
              <a:t>ó</a:t>
            </a:r>
            <a:r>
              <a:rPr lang="es-MX" sz="2000" dirty="0" smtClean="0"/>
              <a:t>mico y lo administrativo.</a:t>
            </a:r>
          </a:p>
          <a:p>
            <a:endParaRPr lang="es-MX" sz="2000" dirty="0"/>
          </a:p>
          <a:p>
            <a:r>
              <a:rPr lang="es-MX" sz="2000" dirty="0" smtClean="0"/>
              <a:t>Los institutos tecnológicos y los especializados estarán sujetos a la dependencia de la unidad primaria correspondiente.</a:t>
            </a:r>
          </a:p>
          <a:p>
            <a:endParaRPr lang="es-MX" sz="2000" dirty="0"/>
          </a:p>
          <a:p>
            <a:r>
              <a:rPr lang="es-MX" sz="2000" dirty="0" smtClean="0"/>
              <a:t>Las instituciones privadas de educación superior gozan de libertad en los aspectos señalados con las modificaciones pertinentes a las corporaciones de derecho público.</a:t>
            </a:r>
          </a:p>
        </p:txBody>
      </p:sp>
    </p:spTree>
    <p:extLst>
      <p:ext uri="{BB962C8B-B14F-4D97-AF65-F5344CB8AC3E}">
        <p14:creationId xmlns:p14="http://schemas.microsoft.com/office/powerpoint/2010/main" xmlns="" val="33680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2.gstatic.com/images?q=tbn:ANd9GcRbGl-hJZHJbvpMtMpiXTMZiSXLguoyP33GC8kH61RhO0gcZRQ4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584" y="3838447"/>
            <a:ext cx="3925416" cy="301955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9256" y="332656"/>
            <a:ext cx="7024744" cy="114300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Ley de Educación Superior.</a:t>
            </a:r>
            <a:br>
              <a:rPr lang="es-MX" sz="3600" dirty="0" smtClean="0"/>
            </a:br>
            <a:r>
              <a:rPr lang="es-MX" sz="2000" dirty="0" smtClean="0"/>
              <a:t>Reformas a julio de 2008.</a:t>
            </a:r>
            <a:endParaRPr lang="es-SV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406381"/>
            <a:ext cx="63149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Naturaleza Jurídica </a:t>
            </a:r>
            <a:r>
              <a:rPr lang="es-MX" sz="2400" dirty="0" smtClean="0"/>
              <a:t>:</a:t>
            </a:r>
          </a:p>
          <a:p>
            <a:r>
              <a:rPr lang="es-MX" sz="2400" dirty="0" smtClean="0"/>
              <a:t>Art. 28</a:t>
            </a:r>
          </a:p>
          <a:p>
            <a:r>
              <a:rPr lang="es-MX" sz="2400" dirty="0" smtClean="0"/>
              <a:t>Las instituciones privadas de Educación Superior son corporaciones de utilidad pública, de carácter permanente y sin fines de lucro.</a:t>
            </a:r>
          </a:p>
          <a:p>
            <a:r>
              <a:rPr lang="es-MX" sz="2400" dirty="0" smtClean="0"/>
              <a:t>Deberán disponer de su patrimonio para la realización de los objetivos para los cuales han sido creadas.</a:t>
            </a:r>
          </a:p>
          <a:p>
            <a:endParaRPr lang="es-MX" sz="2400" dirty="0"/>
          </a:p>
          <a:p>
            <a:r>
              <a:rPr lang="es-MX" sz="2400" dirty="0" smtClean="0"/>
              <a:t>Los excedentes que obtengan deberán invertirlos en la investigación, calidad de  la docencia, infraestructura  y proyección social.</a:t>
            </a:r>
          </a:p>
        </p:txBody>
      </p:sp>
    </p:spTree>
    <p:extLst>
      <p:ext uri="{BB962C8B-B14F-4D97-AF65-F5344CB8AC3E}">
        <p14:creationId xmlns:p14="http://schemas.microsoft.com/office/powerpoint/2010/main" xmlns="" val="4281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Ley de Educación Superior.</a:t>
            </a:r>
            <a:br>
              <a:rPr lang="es-MX" dirty="0" smtClean="0"/>
            </a:br>
            <a:r>
              <a:rPr lang="es-MX" sz="2400" dirty="0" smtClean="0"/>
              <a:t>Reformas a julio de 2008.</a:t>
            </a:r>
            <a:endParaRPr lang="es-SV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220486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Calidad:</a:t>
            </a:r>
          </a:p>
          <a:p>
            <a:r>
              <a:rPr lang="es-MX" sz="2400" dirty="0" smtClean="0"/>
              <a:t>Art. 49</a:t>
            </a:r>
          </a:p>
          <a:p>
            <a:r>
              <a:rPr lang="es-MX" sz="2400" dirty="0" smtClean="0"/>
              <a:t>El MINED con la opinión favorable del Consejo de Educación Superior, podrá establecer un Sistema de Calidad que integre los procesos de evaluación y acreditación, según lo determine el Reglamento Especial de Acreditación.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40021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1844824"/>
            <a:ext cx="8748464" cy="98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b="1" dirty="0" smtClean="0"/>
              <a:t>Reglamento a la Ley de Educación Superior.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  <a:p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NORMAS PARA LOS PLANES Y PROGRAMAS DE ESTUDIO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endParaRPr lang="es-SV" sz="2400" dirty="0"/>
          </a:p>
        </p:txBody>
      </p:sp>
      <p:sp>
        <p:nvSpPr>
          <p:cNvPr id="5" name="4 Rectángulo"/>
          <p:cNvSpPr/>
          <p:nvPr/>
        </p:nvSpPr>
        <p:spPr>
          <a:xfrm>
            <a:off x="467544" y="2420888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 Art.11.</a:t>
            </a:r>
          </a:p>
          <a:p>
            <a:r>
              <a:rPr lang="es-MX" sz="2400" dirty="0" smtClean="0"/>
              <a:t>Las instituciones de Educación superior deberán incluir en los contenidos curriculares de los diversos niveles académicos, el estudio de la Ley de Ética Gubernamental, la importancia de los valores éticos y la importancia de los servidores públicos…</a:t>
            </a:r>
            <a:endParaRPr lang="es-SV" sz="2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995936" y="1988840"/>
          <a:ext cx="5784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2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024744" cy="1143000"/>
          </a:xfrm>
        </p:spPr>
        <p:txBody>
          <a:bodyPr/>
          <a:lstStyle/>
          <a:p>
            <a:r>
              <a:rPr lang="es-MX" dirty="0" smtClean="0"/>
              <a:t>Datos IES y Matricula</a:t>
            </a:r>
            <a:endParaRPr lang="es-S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711417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64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359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5568" y="53752"/>
            <a:ext cx="7024744" cy="1143000"/>
          </a:xfrm>
        </p:spPr>
        <p:txBody>
          <a:bodyPr/>
          <a:lstStyle/>
          <a:p>
            <a:r>
              <a:rPr lang="es-MX" dirty="0" smtClean="0"/>
              <a:t>Distribución Geográfica</a:t>
            </a:r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0961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82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53"/>
            <a:ext cx="6372200" cy="40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369" y="2708920"/>
            <a:ext cx="5322443" cy="37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6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2" y="0"/>
            <a:ext cx="82985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297" y="2924944"/>
            <a:ext cx="6015175" cy="34700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1052736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latin typeface="Arial" pitchFamily="34" charset="0"/>
                <a:cs typeface="Arial" pitchFamily="34" charset="0"/>
              </a:rPr>
              <a:t>DATOS IMPORTANTES DE EL SALVADOR</a:t>
            </a:r>
          </a:p>
          <a:p>
            <a:endParaRPr lang="es-SV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68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Población: 		Aproximadamente 6.3 millones de habitantes.</a:t>
            </a:r>
          </a:p>
          <a:p>
            <a:endParaRPr lang="es-SV" dirty="0" smtClean="0"/>
          </a:p>
          <a:p>
            <a:r>
              <a:rPr lang="es-SV" dirty="0" smtClean="0"/>
              <a:t>Extensión Territorial:	20.742 K2</a:t>
            </a:r>
          </a:p>
          <a:p>
            <a:endParaRPr lang="es-SV" dirty="0" smtClean="0"/>
          </a:p>
          <a:p>
            <a:r>
              <a:rPr lang="es-SV" dirty="0" smtClean="0"/>
              <a:t>Departamentos:		14</a:t>
            </a:r>
          </a:p>
          <a:p>
            <a:endParaRPr lang="es-SV" dirty="0" smtClean="0"/>
          </a:p>
          <a:p>
            <a:r>
              <a:rPr lang="es-SV" dirty="0" smtClean="0"/>
              <a:t>Municipios: 		262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8424" cy="60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81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es-SV" dirty="0" smtClean="0"/>
              <a:t>DATOS DE REFERENCIA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7"/>
            <a:ext cx="8208912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dirty="0" smtClean="0">
                <a:hlinkClick r:id="rId2"/>
              </a:rPr>
              <a:t>www.mined.gob.sv</a:t>
            </a:r>
            <a:r>
              <a:rPr lang="es-SV" dirty="0" smtClean="0"/>
              <a:t> </a:t>
            </a:r>
          </a:p>
          <a:p>
            <a:pPr>
              <a:buNone/>
            </a:pPr>
            <a:endParaRPr lang="es-SV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www.mined.gob.sv/index.php/servicios/descargas/viewcategory/11-informacion-estadistica-de-educacion-superior.html</a:t>
            </a:r>
            <a:endParaRPr lang="en-US" dirty="0" smtClean="0"/>
          </a:p>
          <a:p>
            <a:pPr>
              <a:buNone/>
            </a:pPr>
            <a:endParaRPr lang="es-SV" dirty="0" smtClean="0"/>
          </a:p>
          <a:p>
            <a:pPr>
              <a:buNone/>
            </a:pPr>
            <a:endParaRPr lang="es-SV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483768" y="3933056"/>
            <a:ext cx="4104455" cy="27363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Contactos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s-SV" sz="2600" b="1" dirty="0" smtClean="0">
                <a:solidFill>
                  <a:schemeClr val="tx1"/>
                </a:solidFill>
              </a:rPr>
              <a:t>MINED</a:t>
            </a:r>
            <a:endParaRPr kumimoji="0" lang="es-SV" sz="26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luis.guillen@mined.gob.sv</a:t>
            </a:r>
            <a:endParaRPr kumimoji="0" lang="es-SV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zulma.perez@mined.gob.sv</a:t>
            </a:r>
            <a:endParaRPr kumimoji="0" lang="es-SV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lang="es-SV" sz="23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namir.ramirez@mh.gob.sv</a:t>
            </a:r>
            <a:endParaRPr kumimoji="0" lang="es-SV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wendy.gonzales@mh.gob.sv</a:t>
            </a:r>
            <a:endParaRPr kumimoji="0" lang="es-SV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s-SV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mario.juarez@mh.gob.sv</a:t>
            </a:r>
            <a:endParaRPr kumimoji="0" lang="es-SV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upload.wikimedia.org/wikipedia/commons/thumb/d/d3/Bandera_de_Costa_Rica_de_1848.svg/750px-Bandera_de_Costa_Rica_de_1848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775" y="1844824"/>
            <a:ext cx="2473225" cy="1647419"/>
          </a:xfrm>
          <a:prstGeom prst="rect">
            <a:avLst/>
          </a:prstGeom>
          <a:noFill/>
        </p:spPr>
      </p:pic>
      <p:pic>
        <p:nvPicPr>
          <p:cNvPr id="1032" name="Picture 8" descr="http://www.banderas-e-himnos.com/media/flags/flagge-guatemal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5852"/>
            <a:ext cx="2555776" cy="1702148"/>
          </a:xfrm>
          <a:prstGeom prst="rect">
            <a:avLst/>
          </a:prstGeom>
          <a:noFill/>
        </p:spPr>
      </p:pic>
      <p:pic>
        <p:nvPicPr>
          <p:cNvPr id="1026" name="Picture 2" descr="http://1.bp.blogspot.com/_Hhes-Yfp4Zs/TL4wMEldMcI/AAAAAAAAWIM/KHVlqFBXmgk/s1600/barzil+bander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4824"/>
            <a:ext cx="2411760" cy="177023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576" y="11663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SV" b="1" dirty="0" smtClean="0">
                <a:solidFill>
                  <a:schemeClr val="accent3">
                    <a:lumMod val="75000"/>
                  </a:schemeClr>
                </a:solidFill>
              </a:rPr>
              <a:t>GRACIAS POR SU ATENCIÓN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http://blogs.laprensagrafica.com/litoibarra/wp-content/uploads/2012/11/blog211img0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2708920"/>
            <a:ext cx="4104456" cy="2719989"/>
          </a:xfrm>
          <a:prstGeom prst="rect">
            <a:avLst/>
          </a:prstGeom>
          <a:noFill/>
        </p:spPr>
      </p:pic>
      <p:pic>
        <p:nvPicPr>
          <p:cNvPr id="3" name="Picture 2" descr="http://t3.gstatic.com/images?q=tbn:ANd9GcStfWO2y3J01UTj7iGmfHPfs1SPh6YL94BRao_CS3tDpX8By2ux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5095875"/>
            <a:ext cx="25908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772816"/>
            <a:ext cx="8113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Sistema Tributario en El Salvador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www.mh.gob.sv/portal/pls/portal/docs/1/30707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429000"/>
            <a:ext cx="4032448" cy="2537907"/>
          </a:xfrm>
          <a:prstGeom prst="rect">
            <a:avLst/>
          </a:prstGeom>
          <a:noFill/>
        </p:spPr>
      </p:pic>
      <p:pic>
        <p:nvPicPr>
          <p:cNvPr id="1028" name="Picture 4" descr="http://2.bp.blogspot.com/-wLlA2I5LEfw/TrRWxgpNbSI/AAAAAAAAABQ/caUOIBnYMpE/s150/LOGO_HACIENDA_SALV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2442423" cy="1744588"/>
          </a:xfrm>
          <a:prstGeom prst="rect">
            <a:avLst/>
          </a:prstGeom>
          <a:noFill/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54652">
            <a:off x="4626030" y="4634286"/>
            <a:ext cx="4028834" cy="112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1143000"/>
          </a:xfrm>
        </p:spPr>
        <p:txBody>
          <a:bodyPr/>
          <a:lstStyle/>
          <a:p>
            <a:pPr algn="ctr"/>
            <a:r>
              <a:rPr lang="es-SV" sz="2400" b="1" dirty="0" smtClean="0"/>
              <a:t>Objetivo del </a:t>
            </a:r>
            <a:r>
              <a:rPr lang="es-SV" sz="2400" b="1" dirty="0" smtClean="0"/>
              <a:t>Ministerio </a:t>
            </a:r>
            <a:r>
              <a:rPr lang="es-SV" sz="2400" b="1" dirty="0" smtClean="0"/>
              <a:t>de </a:t>
            </a:r>
            <a:r>
              <a:rPr lang="es-SV" sz="2400" b="1" dirty="0" smtClean="0"/>
              <a:t>Hacienda</a:t>
            </a:r>
            <a:r>
              <a:rPr lang="es-SV" sz="2400" b="1" dirty="0" smtClean="0"/>
              <a:t>, con respecto al servicio al contribuyente	</a:t>
            </a:r>
            <a:endParaRPr lang="es-SV" sz="24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SV" sz="2800" dirty="0" smtClean="0"/>
              <a:t>	</a:t>
            </a:r>
            <a:r>
              <a:rPr lang="es-SV" sz="2000" b="0" dirty="0" smtClean="0"/>
              <a:t>Los </a:t>
            </a:r>
            <a:r>
              <a:rPr lang="es-SV" sz="2000" b="0" dirty="0"/>
              <a:t>objetivos estratégicos son instrumentales y operativizan la misión. Orientan la acción organizacional y asignación de recursos, identifican prioridades y cómo llegar a los resultados deseados a través de las estrategias, proyectos y acciones operativas</a:t>
            </a:r>
            <a:r>
              <a:rPr lang="es-SV" sz="2000" b="0" dirty="0" smtClean="0"/>
              <a:t>.</a:t>
            </a:r>
          </a:p>
          <a:p>
            <a:endParaRPr lang="es-SV" sz="2000" b="0" dirty="0"/>
          </a:p>
          <a:p>
            <a:r>
              <a:rPr lang="es-SV" sz="2000" dirty="0" smtClean="0"/>
              <a:t>	OE4</a:t>
            </a:r>
            <a:r>
              <a:rPr lang="es-SV" sz="2000" dirty="0"/>
              <a:t>. </a:t>
            </a:r>
            <a:r>
              <a:rPr lang="es-SV" sz="2000" b="0" dirty="0"/>
              <a:t>Optimizar el servicio a contribuyentes y usuarios para simplificar, facilitar y hacer más transparente los servicios brindados por el Ministerio de Hacienda, incrementando el uso de herramientas tecnológicas. </a:t>
            </a:r>
          </a:p>
        </p:txBody>
      </p:sp>
    </p:spTree>
    <p:extLst>
      <p:ext uri="{BB962C8B-B14F-4D97-AF65-F5344CB8AC3E}">
        <p14:creationId xmlns:p14="http://schemas.microsoft.com/office/powerpoint/2010/main" xmlns="" val="5108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5"/>
            <a:ext cx="9144000" cy="6453336"/>
          </a:xfrm>
        </p:spPr>
      </p:pic>
    </p:spTree>
    <p:extLst>
      <p:ext uri="{BB962C8B-B14F-4D97-AF65-F5344CB8AC3E}">
        <p14:creationId xmlns:p14="http://schemas.microsoft.com/office/powerpoint/2010/main" xmlns="" val="9423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400" dirty="0" smtClean="0"/>
              <a:t>Como se aplica la asistencia  al contribuyente</a:t>
            </a:r>
            <a:br>
              <a:rPr lang="es-SV" sz="2400" dirty="0" smtClean="0"/>
            </a:br>
            <a:endParaRPr lang="es-SV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7205424" cy="492400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b="1" dirty="0" smtClean="0"/>
              <a:t>Atención telefónica:</a:t>
            </a:r>
          </a:p>
          <a:p>
            <a:pPr marL="285750" indent="-285750">
              <a:buFont typeface="+mj-lt"/>
              <a:buAutoNum type="arabicPeriod"/>
            </a:pPr>
            <a:r>
              <a:rPr lang="es-SV" sz="1800" dirty="0" smtClean="0"/>
              <a:t> call center para consultas técnicas,</a:t>
            </a:r>
          </a:p>
          <a:p>
            <a:pPr marL="285750" indent="-285750">
              <a:buFont typeface="+mj-lt"/>
              <a:buAutoNum type="arabicPeriod"/>
            </a:pPr>
            <a:r>
              <a:rPr lang="es-SV" sz="1800" dirty="0" smtClean="0"/>
              <a:t> call center omisos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SV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b="1" dirty="0" smtClean="0"/>
              <a:t>Asistencia personalizada:</a:t>
            </a:r>
          </a:p>
          <a:p>
            <a:pPr marL="285750" indent="-285750">
              <a:buFont typeface="+mj-lt"/>
              <a:buAutoNum type="arabicPeriod"/>
            </a:pPr>
            <a:r>
              <a:rPr lang="es-SV" sz="1800" dirty="0" smtClean="0"/>
              <a:t>Devolución renta</a:t>
            </a:r>
          </a:p>
          <a:p>
            <a:pPr marL="285750" indent="-285750">
              <a:buFont typeface="+mj-lt"/>
              <a:buAutoNum type="arabicPeriod"/>
            </a:pPr>
            <a:r>
              <a:rPr lang="es-SV" sz="1800" dirty="0" smtClean="0"/>
              <a:t>Elaboración de declaraciones</a:t>
            </a:r>
          </a:p>
          <a:p>
            <a:pPr marL="285750" indent="-285750">
              <a:buFont typeface="+mj-lt"/>
              <a:buAutoNum type="arabicPeriod"/>
            </a:pPr>
            <a:r>
              <a:rPr lang="es-SV" sz="1800" dirty="0" smtClean="0"/>
              <a:t>Asistencia sobre leyes tributarias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SV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dirty="0" smtClean="0"/>
              <a:t>Situación tributaria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dirty="0" smtClean="0"/>
              <a:t>Acceso al expediente de contribuyentes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dirty="0" smtClean="0"/>
              <a:t>Pagos electrónicos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dirty="0" smtClean="0"/>
              <a:t>Consultas por escrito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dirty="0" smtClean="0"/>
              <a:t>Consultas académicas en todos los niveles escolares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1800" dirty="0" smtClean="0"/>
              <a:t>Y otros.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SV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0768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7520940" cy="4536504"/>
          </a:xfrm>
        </p:spPr>
        <p:txBody>
          <a:bodyPr>
            <a:normAutofit/>
          </a:bodyPr>
          <a:lstStyle/>
          <a:p>
            <a:pPr marL="0" indent="0"/>
            <a:r>
              <a:rPr lang="es-SV" sz="2400" dirty="0"/>
              <a:t>Tipo de contribuyentes que se atienden </a:t>
            </a:r>
            <a:r>
              <a:rPr lang="es-SV" sz="2400" dirty="0" smtClean="0"/>
              <a:t>:</a:t>
            </a:r>
          </a:p>
          <a:p>
            <a:pPr marL="0" indent="0"/>
            <a:endParaRPr lang="es-SV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Persona natural,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Persona Jurídica</a:t>
            </a:r>
          </a:p>
          <a:p>
            <a:pPr>
              <a:buFont typeface="Wingdings" panose="05000000000000000000" pitchFamily="2" charset="2"/>
              <a:buChar char="Ø"/>
            </a:pPr>
            <a:endParaRPr lang="es-SV" sz="2400" dirty="0"/>
          </a:p>
          <a:p>
            <a:pPr marL="0" indent="0"/>
            <a:r>
              <a:rPr lang="es-SV" sz="2400" dirty="0" smtClean="0"/>
              <a:t>Y se clasifican en;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2400" b="0" dirty="0" smtClean="0"/>
              <a:t>Grandes,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2400" b="0" dirty="0" smtClean="0"/>
              <a:t>Medianos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SV" sz="2400" b="0" dirty="0" smtClean="0"/>
              <a:t>Y otros contribuyentes.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23401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/>
          <a:lstStyle/>
          <a:p>
            <a:pPr algn="ctr"/>
            <a:r>
              <a:rPr lang="es-SV" sz="2400" b="1" dirty="0" smtClean="0"/>
              <a:t>Problemas que se dan en la interacción con los contribuyentes</a:t>
            </a:r>
            <a:endParaRPr lang="es-SV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52094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El tiempo limitado que se tiene por contribuyente,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Las llamadas no son atendidas y salimos mal evaluados.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Largas colas 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No llevar la documentación completa para los tramites,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La falta de amabilidad en la atención brindada,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sz="2400" b="0" dirty="0" smtClean="0"/>
              <a:t>Etc.</a:t>
            </a:r>
            <a:endParaRPr lang="es-SV" sz="2400" b="0" dirty="0"/>
          </a:p>
        </p:txBody>
      </p:sp>
    </p:spTree>
    <p:extLst>
      <p:ext uri="{BB962C8B-B14F-4D97-AF65-F5344CB8AC3E}">
        <p14:creationId xmlns:p14="http://schemas.microsoft.com/office/powerpoint/2010/main" xmlns="" val="10164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863</TotalTime>
  <Words>879</Words>
  <Application>Microsoft Office PowerPoint</Application>
  <PresentationFormat>Presentación en pantalla (4:3)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Austin</vt:lpstr>
      <vt:lpstr>Diapositiva 1</vt:lpstr>
      <vt:lpstr>    Ministerio de Educación de El Salvador Gerencia de Educación Media Técnica y Tecnológica.  Ministerio de Hacienda. Unidad de Educación Fiscal </vt:lpstr>
      <vt:lpstr>Diapositiva 3</vt:lpstr>
      <vt:lpstr>Diapositiva 4</vt:lpstr>
      <vt:lpstr>Objetivo del Ministerio de Hacienda, con respecto al servicio al contribuyente </vt:lpstr>
      <vt:lpstr>Diapositiva 6</vt:lpstr>
      <vt:lpstr>Como se aplica la asistencia  al contribuyente </vt:lpstr>
      <vt:lpstr>Diapositiva 8</vt:lpstr>
      <vt:lpstr>Problemas que se dan en la interacción con los contribuyentes</vt:lpstr>
      <vt:lpstr>Que se esta haciendo para cambiar tal situación</vt:lpstr>
      <vt:lpstr>Que se esta haciendo para cambiar tal situación</vt:lpstr>
      <vt:lpstr>Implementación de los NAF en El Salvador</vt:lpstr>
      <vt:lpstr>Diapositiva 13</vt:lpstr>
      <vt:lpstr>ORIGEN DE LA LEY</vt:lpstr>
      <vt:lpstr>Ley de Educación Superior. Reformas a julio de 2008.</vt:lpstr>
      <vt:lpstr>Ley de Educación Superior. Reformas a julio de 2008.</vt:lpstr>
      <vt:lpstr>Ley de Educación Superior. Reformas a julio de 2008.</vt:lpstr>
      <vt:lpstr>Ley de Educación Superior. Reformas a julio de 2008.</vt:lpstr>
      <vt:lpstr>Ley de Educación Superior. Reformas a julio de 2008.</vt:lpstr>
      <vt:lpstr>Ley de Educación Superior. Reformas a julio de 2008.</vt:lpstr>
      <vt:lpstr>Ley de Educación Superior. Reformas a julio de 2008.</vt:lpstr>
      <vt:lpstr>Ley de Educación Superior. Reformas a julio de 2008.</vt:lpstr>
      <vt:lpstr>Diapositiva 23</vt:lpstr>
      <vt:lpstr>Datos IES y Matricula</vt:lpstr>
      <vt:lpstr>Diapositiva 25</vt:lpstr>
      <vt:lpstr>Distribución Geográfica</vt:lpstr>
      <vt:lpstr>Diapositiva 27</vt:lpstr>
      <vt:lpstr>Diapositiva 28</vt:lpstr>
      <vt:lpstr>Diapositiva 29</vt:lpstr>
      <vt:lpstr>Diapositiva 30</vt:lpstr>
      <vt:lpstr>DATOS DE REFERENCIA</vt:lpstr>
      <vt:lpstr>GRACIAS POR SU ATENCIÓN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Owner</cp:lastModifiedBy>
  <cp:revision>73</cp:revision>
  <dcterms:created xsi:type="dcterms:W3CDTF">2013-08-23T15:03:53Z</dcterms:created>
  <dcterms:modified xsi:type="dcterms:W3CDTF">2013-08-28T20:07:15Z</dcterms:modified>
</cp:coreProperties>
</file>